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61" r:id="rId4"/>
    <p:sldId id="267" r:id="rId5"/>
    <p:sldId id="268" r:id="rId6"/>
    <p:sldId id="269" r:id="rId7"/>
    <p:sldId id="342" r:id="rId8"/>
    <p:sldId id="266" r:id="rId10"/>
    <p:sldId id="264" r:id="rId11"/>
    <p:sldId id="279" r:id="rId12"/>
    <p:sldId id="282" r:id="rId13"/>
    <p:sldId id="356" r:id="rId14"/>
    <p:sldId id="288" r:id="rId15"/>
    <p:sldId id="278" r:id="rId16"/>
    <p:sldId id="343" r:id="rId17"/>
    <p:sldId id="287" r:id="rId18"/>
    <p:sldId id="283" r:id="rId19"/>
    <p:sldId id="281" r:id="rId20"/>
    <p:sldId id="285" r:id="rId21"/>
    <p:sldId id="340" r:id="rId22"/>
    <p:sldId id="30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677"/>
    <a:srgbClr val="2D7775"/>
    <a:srgbClr val="3C8E90"/>
    <a:srgbClr val="7DC1C0"/>
    <a:srgbClr val="E8F2F0"/>
    <a:srgbClr val="98C6C1"/>
    <a:srgbClr val="AFD7DB"/>
    <a:srgbClr val="F0F2EB"/>
    <a:srgbClr val="6C8887"/>
    <a:srgbClr val="40B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-1098" y="-330"/>
      </p:cViewPr>
      <p:guideLst>
        <p:guide orient="horz" pos="1979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pn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jpeg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admin\desktop\2019中国旅游日无字幕背景【0516】.jpg2019中国旅游日无字幕背景【0516】"/>
          <p:cNvPicPr>
            <a:picLocks noChangeAspect="1"/>
          </p:cNvPicPr>
          <p:nvPr/>
        </p:nvPicPr>
        <p:blipFill rotWithShape="1">
          <a:blip r:embed="rId1" cstate="print"/>
          <a:srcRect l="14949" r="14970"/>
          <a:stretch>
            <a:fillRect/>
          </a:stretch>
        </p:blipFill>
        <p:spPr>
          <a:xfrm>
            <a:off x="-78105" y="-1270"/>
            <a:ext cx="12268835" cy="6936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72360" y="1892300"/>
            <a:ext cx="7447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48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70635" y="4850130"/>
            <a:ext cx="6009640" cy="52197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kern="1800" spc="400" dirty="0">
                <a:solidFill>
                  <a:srgbClr val="2D7775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纵览</a:t>
            </a:r>
            <a:r>
              <a:rPr lang="zh-CN" altLang="en-US" sz="2800" kern="1800" spc="400" dirty="0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“东方八景”</a:t>
            </a:r>
            <a:r>
              <a:rPr lang="zh-CN" altLang="en-US" sz="2800" kern="1800" spc="400" dirty="0">
                <a:solidFill>
                  <a:srgbClr val="2D7775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的旧时辉煌</a:t>
            </a:r>
            <a:endParaRPr lang="zh-CN" altLang="en-US" sz="2800" kern="1800" spc="400" dirty="0">
              <a:solidFill>
                <a:srgbClr val="2D7775"/>
              </a:solidFill>
              <a:effectLst/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pic>
        <p:nvPicPr>
          <p:cNvPr id="15" name="图片 14" descr="{DFF65C83-0DFC-A422-955C-C7CFB1F1BB3A}"/>
          <p:cNvPicPr>
            <a:picLocks noChangeAspect="1"/>
          </p:cNvPicPr>
          <p:nvPr/>
        </p:nvPicPr>
        <p:blipFill rotWithShape="1">
          <a:blip r:embed="rId3" cstate="print"/>
          <a:srcRect t="5978" b="6437"/>
          <a:stretch>
            <a:fillRect/>
          </a:stretch>
        </p:blipFill>
        <p:spPr>
          <a:xfrm>
            <a:off x="742278" y="1149985"/>
            <a:ext cx="5645747" cy="2929255"/>
          </a:xfrm>
          <a:prstGeom prst="rect">
            <a:avLst/>
          </a:prstGeom>
        </p:spPr>
      </p:pic>
      <p:pic>
        <p:nvPicPr>
          <p:cNvPr id="16" name="图片 15" descr="{DA226ED3-D70A-4A4F-EA31-3F9BEEF556D7}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8955" y="1149985"/>
            <a:ext cx="4678680" cy="2630805"/>
          </a:xfrm>
          <a:prstGeom prst="rect">
            <a:avLst/>
          </a:prstGeom>
        </p:spPr>
      </p:pic>
      <p:pic>
        <p:nvPicPr>
          <p:cNvPr id="17" name="图片 16" descr="{2D784E54-0991-AD24-3FCB-2A6A0BFFF0CA}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55" y="4079240"/>
            <a:ext cx="3911600" cy="20637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7145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7145" y="1082040"/>
            <a:ext cx="12216130" cy="4622800"/>
          </a:xfrm>
          <a:prstGeom prst="rect">
            <a:avLst/>
          </a:prstGeom>
          <a:solidFill>
            <a:srgbClr val="AFD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467735" y="4912360"/>
            <a:ext cx="5257800" cy="52197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kern="1800" spc="400" dirty="0">
                <a:solidFill>
                  <a:srgbClr val="2D77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寻觅</a:t>
            </a:r>
            <a:r>
              <a:rPr lang="zh-CN" altLang="en-US" sz="2800" kern="1800" spc="400" dirty="0">
                <a:solidFill>
                  <a:srgbClr val="0070C0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鄂王古城</a:t>
            </a:r>
            <a:r>
              <a:rPr lang="zh-CN" altLang="en-US" sz="2800" kern="1800" spc="400" dirty="0">
                <a:solidFill>
                  <a:srgbClr val="2D77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的昔日盛况</a:t>
            </a:r>
            <a:endParaRPr lang="zh-CN" altLang="en-US" sz="2800" kern="1800" spc="400" dirty="0">
              <a:solidFill>
                <a:srgbClr val="2D77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pic>
        <p:nvPicPr>
          <p:cNvPr id="3" name="图片 2" descr="C:\Users\Administrator\Desktop\中国旅游日\黄石旅游推介PPT图片\微信图片_20190517171157.jpg微信图片_20190517171157"/>
          <p:cNvPicPr>
            <a:picLocks noChangeAspect="1"/>
          </p:cNvPicPr>
          <p:nvPr/>
        </p:nvPicPr>
        <p:blipFill>
          <a:blip r:embed="rId3" cstate="print"/>
          <a:srcRect l="15856" r="6989"/>
          <a:stretch>
            <a:fillRect/>
          </a:stretch>
        </p:blipFill>
        <p:spPr>
          <a:xfrm>
            <a:off x="421640" y="1585595"/>
            <a:ext cx="4453255" cy="2871470"/>
          </a:xfrm>
          <a:prstGeom prst="rect">
            <a:avLst/>
          </a:prstGeom>
          <a:ln w="107950" cmpd="sng">
            <a:solidFill>
              <a:srgbClr val="E8F2F0"/>
            </a:solidFill>
            <a:prstDash val="solid"/>
          </a:ln>
        </p:spPr>
      </p:pic>
      <p:pic>
        <p:nvPicPr>
          <p:cNvPr id="2" name="图片 1" descr="0KGbSGSgn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3810" y="1585595"/>
            <a:ext cx="2121535" cy="2871470"/>
          </a:xfrm>
          <a:prstGeom prst="rect">
            <a:avLst/>
          </a:prstGeom>
          <a:ln w="107950" cmpd="sng">
            <a:solidFill>
              <a:srgbClr val="F0F2EB"/>
            </a:solidFill>
            <a:prstDash val="solid"/>
          </a:ln>
        </p:spPr>
      </p:pic>
      <p:pic>
        <p:nvPicPr>
          <p:cNvPr id="7" name="图片 6" descr="AZyy-fzrwiay992928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9975" y="1594485"/>
            <a:ext cx="4453255" cy="2898140"/>
          </a:xfrm>
          <a:prstGeom prst="rect">
            <a:avLst/>
          </a:prstGeom>
          <a:ln w="107950" cmpd="sng">
            <a:solidFill>
              <a:srgbClr val="F0F2EB"/>
            </a:solidFill>
            <a:prstDash val="solid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5" name="图片 4" descr="C:\Users\Administrator\Desktop\中国旅游日\黄石旅游推介PPT图片\QQ图片20190517093539.jpgQQ图片20190517093539"/>
          <p:cNvPicPr>
            <a:picLocks noChangeAspect="1"/>
          </p:cNvPicPr>
          <p:nvPr/>
        </p:nvPicPr>
        <p:blipFill>
          <a:blip r:embed="rId3" cstate="print"/>
          <a:srcRect l="2544" r="2544"/>
          <a:stretch>
            <a:fillRect/>
          </a:stretch>
        </p:blipFill>
        <p:spPr>
          <a:xfrm>
            <a:off x="678815" y="2379980"/>
            <a:ext cx="5033645" cy="2983230"/>
          </a:xfrm>
          <a:prstGeom prst="round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图片 6" descr="C:\Users\Administrator\Desktop\中国旅游日\黄石旅游推介PPT图片\QQ图片20190517085419.jpgQQ图片20190517085419"/>
          <p:cNvPicPr>
            <a:picLocks noChangeAspect="1"/>
          </p:cNvPicPr>
          <p:nvPr/>
        </p:nvPicPr>
        <p:blipFill>
          <a:blip r:embed="rId4" cstate="print"/>
          <a:srcRect l="3885" t="-1022" r="980" b="1022"/>
          <a:stretch>
            <a:fillRect/>
          </a:stretch>
        </p:blipFill>
        <p:spPr>
          <a:xfrm>
            <a:off x="6426835" y="2379980"/>
            <a:ext cx="5032375" cy="2983230"/>
          </a:xfrm>
          <a:prstGeom prst="round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" name="文本框 11"/>
          <p:cNvSpPr txBox="1"/>
          <p:nvPr/>
        </p:nvSpPr>
        <p:spPr>
          <a:xfrm>
            <a:off x="4101465" y="1442085"/>
            <a:ext cx="3990340" cy="5219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0F2E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kern="1800" spc="400" dirty="0">
                <a:solidFill>
                  <a:srgbClr val="2D7775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聆听</a:t>
            </a:r>
            <a:r>
              <a:rPr lang="zh-CN" altLang="en-US" sz="2800" kern="1800" spc="400" dirty="0">
                <a:solidFill>
                  <a:srgbClr val="92D050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“龙凤传说”</a:t>
            </a:r>
            <a:endParaRPr lang="zh-CN" altLang="en-US" sz="2800" kern="1800" spc="400" dirty="0">
              <a:solidFill>
                <a:srgbClr val="92D050"/>
              </a:solidFill>
              <a:effectLst/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700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14" name="流程图: 决策 13"/>
          <p:cNvSpPr/>
          <p:nvPr/>
        </p:nvSpPr>
        <p:spPr>
          <a:xfrm rot="10800000">
            <a:off x="-545465" y="840105"/>
            <a:ext cx="3928745" cy="4970780"/>
          </a:xfrm>
          <a:prstGeom prst="flowChartDecision">
            <a:avLst/>
          </a:prstGeom>
          <a:solidFill>
            <a:srgbClr val="7DC1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75" y="2266315"/>
            <a:ext cx="3736340" cy="2097405"/>
          </a:xfrm>
          <a:prstGeom prst="rect">
            <a:avLst/>
          </a:prstGeom>
          <a:ln w="28575" cmpd="sng">
            <a:solidFill>
              <a:srgbClr val="F0F2EB"/>
            </a:solidFill>
            <a:prstDash val="solid"/>
          </a:ln>
        </p:spPr>
      </p:pic>
      <p:sp>
        <p:nvSpPr>
          <p:cNvPr id="17" name="流程图: 决策 16"/>
          <p:cNvSpPr/>
          <p:nvPr/>
        </p:nvSpPr>
        <p:spPr>
          <a:xfrm rot="10800000">
            <a:off x="4154170" y="819785"/>
            <a:ext cx="3928745" cy="4972050"/>
          </a:xfrm>
          <a:prstGeom prst="flowChartDecision">
            <a:avLst/>
          </a:prstGeom>
          <a:solidFill>
            <a:srgbClr val="7DC1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6e226ddcc453460c945e2fe38cd5617e_t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9715" y="2265680"/>
            <a:ext cx="4097020" cy="2098040"/>
          </a:xfrm>
          <a:prstGeom prst="rect">
            <a:avLst/>
          </a:prstGeom>
          <a:ln w="28575" cmpd="sng">
            <a:solidFill>
              <a:srgbClr val="F0F2EB"/>
            </a:solidFill>
            <a:prstDash val="solid"/>
          </a:ln>
        </p:spPr>
      </p:pic>
      <p:sp>
        <p:nvSpPr>
          <p:cNvPr id="18" name="流程图: 决策 17"/>
          <p:cNvSpPr/>
          <p:nvPr/>
        </p:nvSpPr>
        <p:spPr>
          <a:xfrm rot="10800000">
            <a:off x="8834120" y="840105"/>
            <a:ext cx="3928745" cy="4951095"/>
          </a:xfrm>
          <a:prstGeom prst="flowChartDecision">
            <a:avLst/>
          </a:prstGeom>
          <a:solidFill>
            <a:srgbClr val="7DC1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{F138936A-D885-7309-7159-E222E05E8E7E}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6735" y="2266315"/>
            <a:ext cx="3736340" cy="2098040"/>
          </a:xfrm>
          <a:prstGeom prst="rect">
            <a:avLst/>
          </a:prstGeom>
          <a:ln w="28575" cmpd="sng">
            <a:solidFill>
              <a:srgbClr val="F0F2EB"/>
            </a:solidFill>
            <a:prstDash val="solid"/>
          </a:ln>
        </p:spPr>
      </p:pic>
      <p:sp>
        <p:nvSpPr>
          <p:cNvPr id="23" name="文本框 22"/>
          <p:cNvSpPr txBox="1"/>
          <p:nvPr/>
        </p:nvSpPr>
        <p:spPr>
          <a:xfrm>
            <a:off x="4212590" y="4786630"/>
            <a:ext cx="3990340" cy="52197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kern="1800" spc="400" dirty="0">
                <a:solidFill>
                  <a:srgbClr val="2D7775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吐纳</a:t>
            </a:r>
            <a:r>
              <a:rPr lang="zh-CN" altLang="en-US" sz="2800" kern="1800" spc="400" dirty="0">
                <a:solidFill>
                  <a:srgbClr val="C00000"/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“楚天芬芳”</a:t>
            </a:r>
            <a:endParaRPr lang="zh-CN" altLang="en-US" sz="2800" kern="1800" spc="400" dirty="0">
              <a:solidFill>
                <a:srgbClr val="C00000"/>
              </a:solidFill>
              <a:effectLst/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E767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E767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2065" y="5487035"/>
            <a:ext cx="12216130" cy="2984500"/>
          </a:xfrm>
          <a:prstGeom prst="rect">
            <a:avLst/>
          </a:prstGeom>
          <a:solidFill>
            <a:srgbClr val="2D7775"/>
          </a:solidFill>
          <a:scene3d>
            <a:camera prst="perspectiveRelaxedModerately" fov="3600000">
              <a:rot lat="18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Administrator\Desktop\中国旅游日\7MO`$4LPHD2AF31Q1`JWU85.png7MO`$4LPHD2AF31Q1`JWU85"/>
          <p:cNvPicPr>
            <a:picLocks noChangeAspect="1"/>
          </p:cNvPicPr>
          <p:nvPr/>
        </p:nvPicPr>
        <p:blipFill>
          <a:blip r:embed="rId2" cstate="print"/>
          <a:srcRect l="693" r="693"/>
          <a:stretch>
            <a:fillRect/>
          </a:stretch>
        </p:blipFill>
        <p:spPr>
          <a:xfrm>
            <a:off x="6728493" y="1825373"/>
            <a:ext cx="5069507" cy="3400086"/>
          </a:xfrm>
          <a:prstGeom prst="rect">
            <a:avLst/>
          </a:prstGeom>
          <a:ln w="57150" cap="rnd">
            <a:solidFill>
              <a:srgbClr val="6C8887">
                <a:alpha val="77000"/>
              </a:srgbClr>
            </a:solidFill>
            <a:bevel/>
          </a:ln>
          <a:effectLst>
            <a:outerShdw blurRad="50800" dist="38100" dir="2700000" sx="103000" sy="103000" algn="tl" rotWithShape="0">
              <a:prstClr val="black">
                <a:alpha val="27000"/>
              </a:prst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9069280" y="5013516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4" name="矩形 3"/>
          <p:cNvSpPr/>
          <p:nvPr/>
        </p:nvSpPr>
        <p:spPr>
          <a:xfrm>
            <a:off x="8470171" y="4636769"/>
            <a:ext cx="992454" cy="31546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仙岛湖风景区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254031" y="4031541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9" name="矩形 8"/>
          <p:cNvSpPr/>
          <p:nvPr/>
        </p:nvSpPr>
        <p:spPr>
          <a:xfrm>
            <a:off x="7090487" y="3039536"/>
            <a:ext cx="959467" cy="2891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鄂王城生态文化园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789332" y="3230915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5" name="矩形 24"/>
          <p:cNvSpPr/>
          <p:nvPr/>
        </p:nvSpPr>
        <p:spPr>
          <a:xfrm>
            <a:off x="8617716" y="1906726"/>
            <a:ext cx="951781" cy="2891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东方山风景区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636875" y="3429552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0" name="椭圆 9"/>
          <p:cNvSpPr/>
          <p:nvPr/>
        </p:nvSpPr>
        <p:spPr>
          <a:xfrm>
            <a:off x="10352192" y="1981077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1" name="椭圆 10"/>
          <p:cNvSpPr/>
          <p:nvPr/>
        </p:nvSpPr>
        <p:spPr>
          <a:xfrm>
            <a:off x="9668070" y="1983936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2" name="矩形 11"/>
          <p:cNvSpPr/>
          <p:nvPr/>
        </p:nvSpPr>
        <p:spPr>
          <a:xfrm>
            <a:off x="10922254" y="2175361"/>
            <a:ext cx="714921" cy="35866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西塞山风景区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44329" y="3425251"/>
            <a:ext cx="959467" cy="2891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小雷山风景区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125788" y="1983050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5" name="矩形 14"/>
          <p:cNvSpPr/>
          <p:nvPr/>
        </p:nvSpPr>
        <p:spPr>
          <a:xfrm>
            <a:off x="9977567" y="2196852"/>
            <a:ext cx="770079" cy="33717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磁湖</a:t>
            </a:r>
            <a:r>
              <a:rPr lang="zh-CN" altLang="en-US" sz="1000" b="1" dirty="0" smtClean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风景名胜区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320406" y="2996142"/>
            <a:ext cx="149765" cy="1289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1" name="任意多边形 20"/>
          <p:cNvSpPr/>
          <p:nvPr/>
        </p:nvSpPr>
        <p:spPr>
          <a:xfrm>
            <a:off x="10542183" y="1984744"/>
            <a:ext cx="591441" cy="125529"/>
          </a:xfrm>
          <a:custGeom>
            <a:avLst/>
            <a:gdLst>
              <a:gd name="connsiteX0" fmla="*/ 778415 w 778415"/>
              <a:gd name="connsiteY0" fmla="*/ 144162 h 157668"/>
              <a:gd name="connsiteX1" fmla="*/ 547756 w 778415"/>
              <a:gd name="connsiteY1" fmla="*/ 152400 h 157668"/>
              <a:gd name="connsiteX2" fmla="*/ 341810 w 778415"/>
              <a:gd name="connsiteY2" fmla="*/ 74141 h 157668"/>
              <a:gd name="connsiteX3" fmla="*/ 177053 w 778415"/>
              <a:gd name="connsiteY3" fmla="*/ 0 h 157668"/>
              <a:gd name="connsiteX4" fmla="*/ 12296 w 778415"/>
              <a:gd name="connsiteY4" fmla="*/ 74141 h 157668"/>
              <a:gd name="connsiteX5" fmla="*/ 24653 w 778415"/>
              <a:gd name="connsiteY5" fmla="*/ 74141 h 1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415" h="157668">
                <a:moveTo>
                  <a:pt x="778415" y="144162"/>
                </a:moveTo>
                <a:cubicBezTo>
                  <a:pt x="699469" y="154116"/>
                  <a:pt x="620523" y="164070"/>
                  <a:pt x="547756" y="152400"/>
                </a:cubicBezTo>
                <a:cubicBezTo>
                  <a:pt x="474989" y="140730"/>
                  <a:pt x="403594" y="99541"/>
                  <a:pt x="341810" y="74141"/>
                </a:cubicBezTo>
                <a:cubicBezTo>
                  <a:pt x="280026" y="48741"/>
                  <a:pt x="231972" y="0"/>
                  <a:pt x="177053" y="0"/>
                </a:cubicBezTo>
                <a:cubicBezTo>
                  <a:pt x="122134" y="0"/>
                  <a:pt x="37696" y="61784"/>
                  <a:pt x="12296" y="74141"/>
                </a:cubicBezTo>
                <a:cubicBezTo>
                  <a:pt x="-13104" y="86498"/>
                  <a:pt x="5774" y="80319"/>
                  <a:pt x="24653" y="74141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rgbClr val="C00000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 rot="389562">
            <a:off x="9842930" y="1957399"/>
            <a:ext cx="512574" cy="136532"/>
          </a:xfrm>
          <a:custGeom>
            <a:avLst/>
            <a:gdLst>
              <a:gd name="connsiteX0" fmla="*/ 772737 w 772737"/>
              <a:gd name="connsiteY0" fmla="*/ 105953 h 171489"/>
              <a:gd name="connsiteX1" fmla="*/ 472171 w 772737"/>
              <a:gd name="connsiteY1" fmla="*/ 122886 h 171489"/>
              <a:gd name="connsiteX2" fmla="*/ 332471 w 772737"/>
              <a:gd name="connsiteY2" fmla="*/ 119 h 171489"/>
              <a:gd name="connsiteX3" fmla="*/ 184304 w 772737"/>
              <a:gd name="connsiteY3" fmla="*/ 148286 h 171489"/>
              <a:gd name="connsiteX4" fmla="*/ 14971 w 772737"/>
              <a:gd name="connsiteY4" fmla="*/ 169453 h 171489"/>
              <a:gd name="connsiteX5" fmla="*/ 19204 w 772737"/>
              <a:gd name="connsiteY5" fmla="*/ 169453 h 17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737" h="171489">
                <a:moveTo>
                  <a:pt x="772737" y="105953"/>
                </a:moveTo>
                <a:cubicBezTo>
                  <a:pt x="659143" y="123239"/>
                  <a:pt x="545549" y="140525"/>
                  <a:pt x="472171" y="122886"/>
                </a:cubicBezTo>
                <a:cubicBezTo>
                  <a:pt x="398793" y="105247"/>
                  <a:pt x="380449" y="-4114"/>
                  <a:pt x="332471" y="119"/>
                </a:cubicBezTo>
                <a:cubicBezTo>
                  <a:pt x="284493" y="4352"/>
                  <a:pt x="237221" y="120064"/>
                  <a:pt x="184304" y="148286"/>
                </a:cubicBezTo>
                <a:cubicBezTo>
                  <a:pt x="131387" y="176508"/>
                  <a:pt x="42488" y="165925"/>
                  <a:pt x="14971" y="169453"/>
                </a:cubicBezTo>
                <a:cubicBezTo>
                  <a:pt x="-12546" y="172981"/>
                  <a:pt x="3329" y="171217"/>
                  <a:pt x="19204" y="169453"/>
                </a:cubicBezTo>
              </a:path>
            </a:pathLst>
          </a:custGeom>
          <a:ln w="19050" cmpd="sng">
            <a:solidFill>
              <a:srgbClr val="C000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9" name="任意多边形 28"/>
          <p:cNvSpPr/>
          <p:nvPr/>
        </p:nvSpPr>
        <p:spPr>
          <a:xfrm rot="1354385">
            <a:off x="8446977" y="3141469"/>
            <a:ext cx="350532" cy="49417"/>
          </a:xfrm>
          <a:custGeom>
            <a:avLst/>
            <a:gdLst>
              <a:gd name="connsiteX0" fmla="*/ 409575 w 409575"/>
              <a:gd name="connsiteY0" fmla="*/ 28575 h 124140"/>
              <a:gd name="connsiteX1" fmla="*/ 276225 w 409575"/>
              <a:gd name="connsiteY1" fmla="*/ 123825 h 124140"/>
              <a:gd name="connsiteX2" fmla="*/ 0 w 409575"/>
              <a:gd name="connsiteY2" fmla="*/ 0 h 124140"/>
              <a:gd name="connsiteX3" fmla="*/ 0 w 409575"/>
              <a:gd name="connsiteY3" fmla="*/ 0 h 1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124140">
                <a:moveTo>
                  <a:pt x="409575" y="28575"/>
                </a:moveTo>
                <a:cubicBezTo>
                  <a:pt x="377031" y="78581"/>
                  <a:pt x="344487" y="128587"/>
                  <a:pt x="276225" y="123825"/>
                </a:cubicBezTo>
                <a:cubicBezTo>
                  <a:pt x="207963" y="11906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33" name="任意多边形 32"/>
          <p:cNvSpPr/>
          <p:nvPr/>
        </p:nvSpPr>
        <p:spPr>
          <a:xfrm>
            <a:off x="8935130" y="2121785"/>
            <a:ext cx="746482" cy="1239647"/>
          </a:xfrm>
          <a:custGeom>
            <a:avLst/>
            <a:gdLst>
              <a:gd name="connsiteX0" fmla="*/ 981075 w 981075"/>
              <a:gd name="connsiteY0" fmla="*/ 0 h 1590070"/>
              <a:gd name="connsiteX1" fmla="*/ 790575 w 981075"/>
              <a:gd name="connsiteY1" fmla="*/ 400050 h 1590070"/>
              <a:gd name="connsiteX2" fmla="*/ 819150 w 981075"/>
              <a:gd name="connsiteY2" fmla="*/ 876300 h 1590070"/>
              <a:gd name="connsiteX3" fmla="*/ 785813 w 981075"/>
              <a:gd name="connsiteY3" fmla="*/ 1423987 h 1590070"/>
              <a:gd name="connsiteX4" fmla="*/ 376238 w 981075"/>
              <a:gd name="connsiteY4" fmla="*/ 1447800 h 1590070"/>
              <a:gd name="connsiteX5" fmla="*/ 104775 w 981075"/>
              <a:gd name="connsiteY5" fmla="*/ 1581150 h 1590070"/>
              <a:gd name="connsiteX6" fmla="*/ 0 w 981075"/>
              <a:gd name="connsiteY6" fmla="*/ 1566862 h 159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1075" h="1590070">
                <a:moveTo>
                  <a:pt x="981075" y="0"/>
                </a:moveTo>
                <a:cubicBezTo>
                  <a:pt x="899318" y="127000"/>
                  <a:pt x="817562" y="254000"/>
                  <a:pt x="790575" y="400050"/>
                </a:cubicBezTo>
                <a:cubicBezTo>
                  <a:pt x="763587" y="546100"/>
                  <a:pt x="819944" y="705644"/>
                  <a:pt x="819150" y="876300"/>
                </a:cubicBezTo>
                <a:cubicBezTo>
                  <a:pt x="818356" y="1046956"/>
                  <a:pt x="859632" y="1328737"/>
                  <a:pt x="785813" y="1423987"/>
                </a:cubicBezTo>
                <a:cubicBezTo>
                  <a:pt x="711994" y="1519237"/>
                  <a:pt x="489744" y="1421606"/>
                  <a:pt x="376238" y="1447800"/>
                </a:cubicBezTo>
                <a:cubicBezTo>
                  <a:pt x="262732" y="1473994"/>
                  <a:pt x="167481" y="1561306"/>
                  <a:pt x="104775" y="1581150"/>
                </a:cubicBezTo>
                <a:cubicBezTo>
                  <a:pt x="42069" y="1600994"/>
                  <a:pt x="21034" y="1583928"/>
                  <a:pt x="0" y="1566862"/>
                </a:cubicBezTo>
              </a:path>
            </a:pathLst>
          </a:custGeom>
          <a:noFill/>
          <a:ln w="412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34" name="任意多边形 33"/>
          <p:cNvSpPr/>
          <p:nvPr/>
        </p:nvSpPr>
        <p:spPr>
          <a:xfrm rot="20594811">
            <a:off x="7776088" y="3239013"/>
            <a:ext cx="722028" cy="307136"/>
          </a:xfrm>
          <a:custGeom>
            <a:avLst/>
            <a:gdLst>
              <a:gd name="connsiteX0" fmla="*/ 809625 w 851062"/>
              <a:gd name="connsiteY0" fmla="*/ 0 h 385773"/>
              <a:gd name="connsiteX1" fmla="*/ 828675 w 851062"/>
              <a:gd name="connsiteY1" fmla="*/ 161925 h 385773"/>
              <a:gd name="connsiteX2" fmla="*/ 538162 w 851062"/>
              <a:gd name="connsiteY2" fmla="*/ 385762 h 385773"/>
              <a:gd name="connsiteX3" fmla="*/ 180975 w 851062"/>
              <a:gd name="connsiteY3" fmla="*/ 152400 h 385773"/>
              <a:gd name="connsiteX4" fmla="*/ 0 w 851062"/>
              <a:gd name="connsiteY4" fmla="*/ 142875 h 385773"/>
              <a:gd name="connsiteX5" fmla="*/ 0 w 851062"/>
              <a:gd name="connsiteY5" fmla="*/ 142875 h 38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1062" h="385773">
                <a:moveTo>
                  <a:pt x="809625" y="0"/>
                </a:moveTo>
                <a:cubicBezTo>
                  <a:pt x="841772" y="48815"/>
                  <a:pt x="873919" y="97631"/>
                  <a:pt x="828675" y="161925"/>
                </a:cubicBezTo>
                <a:cubicBezTo>
                  <a:pt x="783431" y="226219"/>
                  <a:pt x="646112" y="387350"/>
                  <a:pt x="538162" y="385762"/>
                </a:cubicBezTo>
                <a:cubicBezTo>
                  <a:pt x="430212" y="384175"/>
                  <a:pt x="270669" y="192881"/>
                  <a:pt x="180975" y="152400"/>
                </a:cubicBezTo>
                <a:cubicBezTo>
                  <a:pt x="91281" y="111919"/>
                  <a:pt x="0" y="142875"/>
                  <a:pt x="0" y="142875"/>
                </a:cubicBezTo>
                <a:lnTo>
                  <a:pt x="0" y="142875"/>
                </a:lnTo>
              </a:path>
            </a:pathLst>
          </a:custGeom>
          <a:noFill/>
          <a:ln w="28575" cmpd="sng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7" name="矩形 16"/>
          <p:cNvSpPr/>
          <p:nvPr/>
        </p:nvSpPr>
        <p:spPr>
          <a:xfrm>
            <a:off x="7879397" y="2618113"/>
            <a:ext cx="959467" cy="2891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楚</a:t>
            </a:r>
            <a:r>
              <a:rPr lang="zh-CN" altLang="en-US" sz="1000" b="1" dirty="0" smtClean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天香谷旅游景</a:t>
            </a:r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7786640" y="3586250"/>
            <a:ext cx="1492998" cy="759255"/>
          </a:xfrm>
          <a:custGeom>
            <a:avLst/>
            <a:gdLst>
              <a:gd name="connsiteX0" fmla="*/ 0 w 2005012"/>
              <a:gd name="connsiteY0" fmla="*/ 0 h 1016935"/>
              <a:gd name="connsiteX1" fmla="*/ 290512 w 2005012"/>
              <a:gd name="connsiteY1" fmla="*/ 352425 h 1016935"/>
              <a:gd name="connsiteX2" fmla="*/ 609600 w 2005012"/>
              <a:gd name="connsiteY2" fmla="*/ 623888 h 1016935"/>
              <a:gd name="connsiteX3" fmla="*/ 1033462 w 2005012"/>
              <a:gd name="connsiteY3" fmla="*/ 804863 h 1016935"/>
              <a:gd name="connsiteX4" fmla="*/ 1400175 w 2005012"/>
              <a:gd name="connsiteY4" fmla="*/ 971550 h 1016935"/>
              <a:gd name="connsiteX5" fmla="*/ 1695450 w 2005012"/>
              <a:gd name="connsiteY5" fmla="*/ 1000125 h 1016935"/>
              <a:gd name="connsiteX6" fmla="*/ 1666875 w 2005012"/>
              <a:gd name="connsiteY6" fmla="*/ 742950 h 1016935"/>
              <a:gd name="connsiteX7" fmla="*/ 1785937 w 2005012"/>
              <a:gd name="connsiteY7" fmla="*/ 476250 h 1016935"/>
              <a:gd name="connsiteX8" fmla="*/ 2005012 w 2005012"/>
              <a:gd name="connsiteY8" fmla="*/ 561975 h 1016935"/>
              <a:gd name="connsiteX9" fmla="*/ 2005012 w 2005012"/>
              <a:gd name="connsiteY9" fmla="*/ 561975 h 101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5012" h="1016935">
                <a:moveTo>
                  <a:pt x="0" y="0"/>
                </a:moveTo>
                <a:cubicBezTo>
                  <a:pt x="94456" y="124222"/>
                  <a:pt x="188912" y="248444"/>
                  <a:pt x="290512" y="352425"/>
                </a:cubicBezTo>
                <a:cubicBezTo>
                  <a:pt x="392112" y="456406"/>
                  <a:pt x="485775" y="548482"/>
                  <a:pt x="609600" y="623888"/>
                </a:cubicBezTo>
                <a:cubicBezTo>
                  <a:pt x="733425" y="699294"/>
                  <a:pt x="901700" y="746919"/>
                  <a:pt x="1033462" y="804863"/>
                </a:cubicBezTo>
                <a:cubicBezTo>
                  <a:pt x="1165225" y="862807"/>
                  <a:pt x="1289844" y="939006"/>
                  <a:pt x="1400175" y="971550"/>
                </a:cubicBezTo>
                <a:cubicBezTo>
                  <a:pt x="1510506" y="1004094"/>
                  <a:pt x="1651000" y="1038225"/>
                  <a:pt x="1695450" y="1000125"/>
                </a:cubicBezTo>
                <a:cubicBezTo>
                  <a:pt x="1739900" y="962025"/>
                  <a:pt x="1651794" y="830263"/>
                  <a:pt x="1666875" y="742950"/>
                </a:cubicBezTo>
                <a:cubicBezTo>
                  <a:pt x="1681956" y="655638"/>
                  <a:pt x="1729581" y="506412"/>
                  <a:pt x="1785937" y="476250"/>
                </a:cubicBezTo>
                <a:cubicBezTo>
                  <a:pt x="1842293" y="446088"/>
                  <a:pt x="2005012" y="561975"/>
                  <a:pt x="2005012" y="561975"/>
                </a:cubicBezTo>
                <a:lnTo>
                  <a:pt x="2005012" y="561975"/>
                </a:lnTo>
              </a:path>
            </a:pathLst>
          </a:custGeom>
          <a:noFill/>
          <a:ln w="15875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36" name="任意多边形 35"/>
          <p:cNvSpPr/>
          <p:nvPr/>
        </p:nvSpPr>
        <p:spPr>
          <a:xfrm>
            <a:off x="9207503" y="4255163"/>
            <a:ext cx="676342" cy="883742"/>
          </a:xfrm>
          <a:custGeom>
            <a:avLst/>
            <a:gdLst>
              <a:gd name="connsiteX0" fmla="*/ 266700 w 919829"/>
              <a:gd name="connsiteY0" fmla="*/ 0 h 1239143"/>
              <a:gd name="connsiteX1" fmla="*/ 442912 w 919829"/>
              <a:gd name="connsiteY1" fmla="*/ 347663 h 1239143"/>
              <a:gd name="connsiteX2" fmla="*/ 633412 w 919829"/>
              <a:gd name="connsiteY2" fmla="*/ 481013 h 1239143"/>
              <a:gd name="connsiteX3" fmla="*/ 685800 w 919829"/>
              <a:gd name="connsiteY3" fmla="*/ 619125 h 1239143"/>
              <a:gd name="connsiteX4" fmla="*/ 819150 w 919829"/>
              <a:gd name="connsiteY4" fmla="*/ 714375 h 1239143"/>
              <a:gd name="connsiteX5" fmla="*/ 914400 w 919829"/>
              <a:gd name="connsiteY5" fmla="*/ 871538 h 1239143"/>
              <a:gd name="connsiteX6" fmla="*/ 900112 w 919829"/>
              <a:gd name="connsiteY6" fmla="*/ 1100138 h 1239143"/>
              <a:gd name="connsiteX7" fmla="*/ 833437 w 919829"/>
              <a:gd name="connsiteY7" fmla="*/ 1233488 h 1239143"/>
              <a:gd name="connsiteX8" fmla="*/ 476250 w 919829"/>
              <a:gd name="connsiteY8" fmla="*/ 1214438 h 1239143"/>
              <a:gd name="connsiteX9" fmla="*/ 328612 w 919829"/>
              <a:gd name="connsiteY9" fmla="*/ 1214438 h 1239143"/>
              <a:gd name="connsiteX10" fmla="*/ 80962 w 919829"/>
              <a:gd name="connsiteY10" fmla="*/ 1138238 h 1239143"/>
              <a:gd name="connsiteX11" fmla="*/ 0 w 919829"/>
              <a:gd name="connsiteY11" fmla="*/ 1138238 h 1239143"/>
              <a:gd name="connsiteX12" fmla="*/ 9525 w 919829"/>
              <a:gd name="connsiteY12" fmla="*/ 1138238 h 12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9829" h="1239143">
                <a:moveTo>
                  <a:pt x="266700" y="0"/>
                </a:moveTo>
                <a:cubicBezTo>
                  <a:pt x="324246" y="133747"/>
                  <a:pt x="381793" y="267494"/>
                  <a:pt x="442912" y="347663"/>
                </a:cubicBezTo>
                <a:cubicBezTo>
                  <a:pt x="504031" y="427832"/>
                  <a:pt x="592931" y="435769"/>
                  <a:pt x="633412" y="481013"/>
                </a:cubicBezTo>
                <a:cubicBezTo>
                  <a:pt x="673893" y="526257"/>
                  <a:pt x="654844" y="580231"/>
                  <a:pt x="685800" y="619125"/>
                </a:cubicBezTo>
                <a:cubicBezTo>
                  <a:pt x="716756" y="658019"/>
                  <a:pt x="781050" y="672306"/>
                  <a:pt x="819150" y="714375"/>
                </a:cubicBezTo>
                <a:cubicBezTo>
                  <a:pt x="857250" y="756444"/>
                  <a:pt x="900906" y="807244"/>
                  <a:pt x="914400" y="871538"/>
                </a:cubicBezTo>
                <a:cubicBezTo>
                  <a:pt x="927894" y="935832"/>
                  <a:pt x="913606" y="1039813"/>
                  <a:pt x="900112" y="1100138"/>
                </a:cubicBezTo>
                <a:cubicBezTo>
                  <a:pt x="886618" y="1160463"/>
                  <a:pt x="904081" y="1214438"/>
                  <a:pt x="833437" y="1233488"/>
                </a:cubicBezTo>
                <a:cubicBezTo>
                  <a:pt x="762793" y="1252538"/>
                  <a:pt x="560387" y="1217613"/>
                  <a:pt x="476250" y="1214438"/>
                </a:cubicBezTo>
                <a:cubicBezTo>
                  <a:pt x="392113" y="1211263"/>
                  <a:pt x="394493" y="1227138"/>
                  <a:pt x="328612" y="1214438"/>
                </a:cubicBezTo>
                <a:cubicBezTo>
                  <a:pt x="262731" y="1201738"/>
                  <a:pt x="135731" y="1150938"/>
                  <a:pt x="80962" y="1138238"/>
                </a:cubicBezTo>
                <a:cubicBezTo>
                  <a:pt x="26193" y="1125538"/>
                  <a:pt x="0" y="1138238"/>
                  <a:pt x="0" y="1138238"/>
                </a:cubicBezTo>
                <a:lnTo>
                  <a:pt x="9525" y="1138238"/>
                </a:lnTo>
              </a:path>
            </a:pathLst>
          </a:custGeom>
          <a:noFill/>
          <a:ln w="31750" cap="flat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30" name="矩形 29"/>
          <p:cNvSpPr/>
          <p:nvPr/>
        </p:nvSpPr>
        <p:spPr>
          <a:xfrm>
            <a:off x="9543389" y="3921261"/>
            <a:ext cx="1088752" cy="31546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龙凤山旅游景区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pic>
        <p:nvPicPr>
          <p:cNvPr id="7" name="图片 6" descr="C:\Users\Administrator\Desktop\中国旅游日\黄石旅游推介PPT图片\{F1C2BA4B-2215-C040-B85D-271EA4AB8675}.jpg{F1C2BA4B-2215-C040-B85D-271EA4AB8675}"/>
          <p:cNvPicPr>
            <a:picLocks noChangeAspect="1"/>
          </p:cNvPicPr>
          <p:nvPr/>
        </p:nvPicPr>
        <p:blipFill>
          <a:blip r:embed="rId3" cstate="print"/>
          <a:srcRect l="3670" r="3670" b="3390"/>
          <a:stretch>
            <a:fillRect/>
          </a:stretch>
        </p:blipFill>
        <p:spPr>
          <a:xfrm>
            <a:off x="615471" y="1042844"/>
            <a:ext cx="5593733" cy="38026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8" name="圆角矩形 37"/>
          <p:cNvSpPr/>
          <p:nvPr/>
        </p:nvSpPr>
        <p:spPr>
          <a:xfrm>
            <a:off x="7585710" y="5592445"/>
            <a:ext cx="3436620" cy="485775"/>
          </a:xfrm>
          <a:prstGeom prst="roundRect">
            <a:avLst/>
          </a:prstGeom>
          <a:solidFill>
            <a:srgbClr val="2D7775"/>
          </a:solidFill>
          <a:ln>
            <a:solidFill>
              <a:srgbClr val="2E7677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</a:rPr>
              <a:t>休闲观光之旅</a:t>
            </a: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18" name="图片 17" descr="C:\Users\Administrator\Desktop\中国旅游日\黄石旅游推介PPT图片\QQ图片20190516180706.jpgQQ图片20190516180706"/>
          <p:cNvPicPr>
            <a:picLocks noChangeAspect="1"/>
          </p:cNvPicPr>
          <p:nvPr/>
        </p:nvPicPr>
        <p:blipFill>
          <a:blip r:embed="rId4" cstate="print"/>
          <a:srcRect l="919" r="919"/>
          <a:stretch>
            <a:fillRect/>
          </a:stretch>
        </p:blipFill>
        <p:spPr>
          <a:xfrm>
            <a:off x="615315" y="1044575"/>
            <a:ext cx="5614670" cy="38004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0" name="图片 19" descr="C:\Users\Administrator\Desktop\中国旅游日\黄石旅游推介PPT图片\{DBEF1D41-0685-E60F-B1B3-951A74175AD0}.jpg{DBEF1D41-0685-E60F-B1B3-951A74175AD0}"/>
          <p:cNvPicPr>
            <a:picLocks noChangeAspect="1"/>
          </p:cNvPicPr>
          <p:nvPr/>
        </p:nvPicPr>
        <p:blipFill>
          <a:blip r:embed="rId5" cstate="print"/>
          <a:srcRect l="3455" r="3455"/>
          <a:stretch>
            <a:fillRect/>
          </a:stretch>
        </p:blipFill>
        <p:spPr>
          <a:xfrm>
            <a:off x="615315" y="1044575"/>
            <a:ext cx="5593715" cy="379984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图片 22" descr="C:\Users\Administrator\Desktop\中国旅游日\黄石旅游推介PPT图片\{E67780CB-6084-4BB1-CD4A-B0D8CE967B2E}.jpg{E67780CB-6084-4BB1-CD4A-B0D8CE967B2E}"/>
          <p:cNvPicPr>
            <a:picLocks noChangeAspect="1"/>
          </p:cNvPicPr>
          <p:nvPr/>
        </p:nvPicPr>
        <p:blipFill>
          <a:blip r:embed="rId6" cstate="print"/>
          <a:srcRect l="8567" r="8567"/>
          <a:stretch>
            <a:fillRect/>
          </a:stretch>
        </p:blipFill>
        <p:spPr>
          <a:xfrm>
            <a:off x="615315" y="1042670"/>
            <a:ext cx="5614670" cy="38017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6" name="图片 25" descr="C:\Users\Administrator\Desktop\中国旅游日\黄石旅游推介PPT图片\微信图片_20190517130659.jpg微信图片_20190517130659"/>
          <p:cNvPicPr>
            <a:picLocks noChangeAspect="1"/>
          </p:cNvPicPr>
          <p:nvPr/>
        </p:nvPicPr>
        <p:blipFill>
          <a:blip r:embed="rId7" cstate="print"/>
          <a:srcRect t="8891" b="8891"/>
          <a:stretch>
            <a:fillRect/>
          </a:stretch>
        </p:blipFill>
        <p:spPr>
          <a:xfrm>
            <a:off x="615315" y="1042670"/>
            <a:ext cx="5615305" cy="38011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7" name="图片 26" descr="C:\Users\Administrator\Desktop\中国旅游日\黄石旅游推介PPT图片\QQ图片20190516143259.pngQQ图片20190516143259"/>
          <p:cNvPicPr>
            <a:picLocks noChangeAspect="1"/>
          </p:cNvPicPr>
          <p:nvPr/>
        </p:nvPicPr>
        <p:blipFill>
          <a:blip r:embed="rId8" cstate="print"/>
          <a:srcRect t="5229" b="5229"/>
          <a:stretch>
            <a:fillRect/>
          </a:stretch>
        </p:blipFill>
        <p:spPr>
          <a:xfrm>
            <a:off x="615315" y="1036320"/>
            <a:ext cx="5615305" cy="38080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8" name="图片 27" descr="C:\Users\Administrator\Desktop\中国旅游日\黄石旅游推介PPT图片\QQ图片20190516202339.jpgQQ图片20190516202339"/>
          <p:cNvPicPr>
            <a:picLocks noChangeAspect="1"/>
          </p:cNvPicPr>
          <p:nvPr/>
        </p:nvPicPr>
        <p:blipFill>
          <a:blip r:embed="rId9" cstate="print"/>
          <a:srcRect l="8255" t="383" r="13192" b="-383"/>
          <a:stretch>
            <a:fillRect/>
          </a:stretch>
        </p:blipFill>
        <p:spPr>
          <a:xfrm>
            <a:off x="626745" y="1030605"/>
            <a:ext cx="5596890" cy="38144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图片 18" descr="C:\Users\Administrator\Desktop\中国旅游日\黄石旅游推介PPT图片\QQ图片20190517093543.jpgQQ图片20190517093543"/>
          <p:cNvPicPr>
            <a:picLocks noChangeAspect="1"/>
          </p:cNvPicPr>
          <p:nvPr/>
        </p:nvPicPr>
        <p:blipFill>
          <a:blip r:embed="rId10" cstate="print"/>
          <a:srcRect t="3899" b="3899"/>
          <a:stretch>
            <a:fillRect/>
          </a:stretch>
        </p:blipFill>
        <p:spPr>
          <a:xfrm>
            <a:off x="612140" y="1029335"/>
            <a:ext cx="5618480" cy="38296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4" grpId="1" bldLvl="0" animBg="1"/>
      <p:bldP spid="8" grpId="0" bldLvl="0" animBg="1"/>
      <p:bldP spid="9" grpId="0" animBg="1"/>
      <p:bldP spid="9" grpId="1" bldLvl="0" animBg="1"/>
      <p:bldP spid="24" grpId="0" bldLvl="0" animBg="1"/>
      <p:bldP spid="25" grpId="0" animBg="1"/>
      <p:bldP spid="25" grpId="1" bldLvl="0" animBg="1"/>
      <p:bldP spid="32" grpId="0" bldLvl="0" animBg="1"/>
      <p:bldP spid="10" grpId="0" bldLvl="0" animBg="1"/>
      <p:bldP spid="11" grpId="0" bldLvl="0" animBg="1"/>
      <p:bldP spid="12" grpId="0" animBg="1"/>
      <p:bldP spid="12" grpId="1" bldLvl="0" animBg="1"/>
      <p:bldP spid="13" grpId="0" animBg="1"/>
      <p:bldP spid="13" grpId="1" bldLvl="0" animBg="1"/>
      <p:bldP spid="14" grpId="0" bldLvl="0" animBg="1"/>
      <p:bldP spid="15" grpId="0" animBg="1"/>
      <p:bldP spid="15" grpId="1" bldLvl="0" animBg="1"/>
      <p:bldP spid="16" grpId="0" bldLvl="0" animBg="1"/>
      <p:bldP spid="21" grpId="0" bldLvl="0" animBg="1"/>
      <p:bldP spid="22" grpId="0" bldLvl="0" animBg="1"/>
      <p:bldP spid="29" grpId="0" bldLvl="0" animBg="1"/>
      <p:bldP spid="33" grpId="0" bldLvl="0" animBg="1"/>
      <p:bldP spid="34" grpId="0" bldLvl="0" animBg="1"/>
      <p:bldP spid="17" grpId="0" animBg="1"/>
      <p:bldP spid="17" grpId="1" bldLvl="0" animBg="1"/>
      <p:bldP spid="35" grpId="0" bldLvl="0" animBg="1"/>
      <p:bldP spid="36" grpId="0" bldLvl="0" animBg="1"/>
      <p:bldP spid="30" grpId="0" animBg="1"/>
      <p:bldP spid="30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0" y="0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2075180"/>
            <a:ext cx="3760470" cy="512445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104900" y="-45085"/>
            <a:ext cx="929640" cy="6947535"/>
          </a:xfrm>
          <a:prstGeom prst="rect">
            <a:avLst/>
          </a:prstGeom>
          <a:solidFill>
            <a:srgbClr val="3C8E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792095" y="1446530"/>
            <a:ext cx="8845550" cy="3937635"/>
            <a:chOff x="4397" y="2278"/>
            <a:chExt cx="13930" cy="6201"/>
          </a:xfrm>
        </p:grpSpPr>
        <p:grpSp>
          <p:nvGrpSpPr>
            <p:cNvPr id="2" name="组合 1"/>
            <p:cNvGrpSpPr/>
            <p:nvPr/>
          </p:nvGrpSpPr>
          <p:grpSpPr>
            <a:xfrm>
              <a:off x="4397" y="2278"/>
              <a:ext cx="13930" cy="6201"/>
              <a:chOff x="4397" y="2278"/>
              <a:chExt cx="13930" cy="62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397" y="2278"/>
                <a:ext cx="13930" cy="6201"/>
              </a:xfrm>
              <a:prstGeom prst="rect">
                <a:avLst/>
              </a:prstGeom>
              <a:solidFill>
                <a:srgbClr val="3C8E90"/>
              </a:solidFill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片 4" descr="C:\Users\Administrator\Desktop\中国旅游日\黄石旅游推介PPT图片\QQ图片20190516211221.jpgQQ图片20190516211221"/>
              <p:cNvPicPr>
                <a:picLocks noChangeAspect="1"/>
              </p:cNvPicPr>
              <p:nvPr/>
            </p:nvPicPr>
            <p:blipFill>
              <a:blip r:embed="rId4" cstate="print"/>
              <a:srcRect t="3178" b="3178"/>
              <a:stretch>
                <a:fillRect/>
              </a:stretch>
            </p:blipFill>
            <p:spPr>
              <a:xfrm>
                <a:off x="5250" y="3587"/>
                <a:ext cx="5655" cy="3790"/>
              </a:xfrm>
              <a:prstGeom prst="rect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</p:pic>
        </p:grpSp>
        <p:pic>
          <p:nvPicPr>
            <p:cNvPr id="8" name="图片 7" descr="C:\Users\Administrator\Desktop\中国旅游日\黄石旅游推介PPT图片\QQ图片20190517085707.pngQQ图片20190517085707"/>
            <p:cNvPicPr>
              <a:picLocks noChangeAspect="1"/>
            </p:cNvPicPr>
            <p:nvPr/>
          </p:nvPicPr>
          <p:blipFill>
            <a:blip r:embed="rId5" cstate="print"/>
            <a:srcRect l="1671" r="16405"/>
            <a:stretch>
              <a:fillRect/>
            </a:stretch>
          </p:blipFill>
          <p:spPr>
            <a:xfrm>
              <a:off x="11796" y="3549"/>
              <a:ext cx="5638" cy="387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14" name="文本框 21"/>
          <p:cNvSpPr txBox="1"/>
          <p:nvPr/>
        </p:nvSpPr>
        <p:spPr>
          <a:xfrm>
            <a:off x="1301676" y="613763"/>
            <a:ext cx="586544" cy="5016758"/>
          </a:xfrm>
          <a:prstGeom prst="rect">
            <a:avLst/>
          </a:prstGeom>
          <a:solidFill>
            <a:srgbClr val="3C8E9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三</a:t>
            </a:r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科普研学之</a:t>
            </a:r>
            <a:r>
              <a: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旅</a:t>
            </a:r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700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2" name="图片 1" descr="C:\Users\Administrator\Desktop\中国旅游日\黄石旅游推介PPT图片\{88CF00C6-48EC-0E3D-B17C-82C8312EB1A9}.jpg{88CF00C6-48EC-0E3D-B17C-82C8312EB1A9}"/>
          <p:cNvPicPr>
            <a:picLocks noChangeAspect="1"/>
          </p:cNvPicPr>
          <p:nvPr/>
        </p:nvPicPr>
        <p:blipFill>
          <a:blip r:embed="rId3" cstate="print"/>
          <a:srcRect l="1" r="1"/>
          <a:stretch>
            <a:fillRect/>
          </a:stretch>
        </p:blipFill>
        <p:spPr>
          <a:xfrm>
            <a:off x="56515" y="2453640"/>
            <a:ext cx="5915660" cy="2928620"/>
          </a:xfrm>
          <a:prstGeom prst="rect">
            <a:avLst/>
          </a:prstGeom>
          <a:ln w="88900" cmpd="sng">
            <a:solidFill>
              <a:srgbClr val="AFD7DB"/>
            </a:solidFill>
            <a:prstDash val="solid"/>
          </a:ln>
        </p:spPr>
      </p:pic>
      <p:pic>
        <p:nvPicPr>
          <p:cNvPr id="3" name="图片 2" descr="C:\Users\Administrator\Desktop\中国旅游日\黄石旅游推介PPT图片\QQ图片20190517090114.jpgQQ图片20190517090114"/>
          <p:cNvPicPr>
            <a:picLocks noChangeAspect="1"/>
          </p:cNvPicPr>
          <p:nvPr/>
        </p:nvPicPr>
        <p:blipFill>
          <a:blip r:embed="rId4" cstate="print"/>
          <a:srcRect t="6430" b="6430"/>
          <a:stretch>
            <a:fillRect/>
          </a:stretch>
        </p:blipFill>
        <p:spPr>
          <a:xfrm>
            <a:off x="6127115" y="2450465"/>
            <a:ext cx="5975350" cy="2931795"/>
          </a:xfrm>
          <a:prstGeom prst="rect">
            <a:avLst/>
          </a:prstGeom>
          <a:ln w="88900" cmpd="sng">
            <a:solidFill>
              <a:srgbClr val="AFD7DB"/>
            </a:solidFill>
            <a:prstDash val="solid"/>
          </a:ln>
        </p:spPr>
      </p:pic>
      <p:sp>
        <p:nvSpPr>
          <p:cNvPr id="8" name="五边形 7"/>
          <p:cNvSpPr/>
          <p:nvPr/>
        </p:nvSpPr>
        <p:spPr>
          <a:xfrm>
            <a:off x="-12065" y="5458460"/>
            <a:ext cx="6921500" cy="816610"/>
          </a:xfrm>
          <a:prstGeom prst="homePlate">
            <a:avLst/>
          </a:prstGeom>
          <a:solidFill>
            <a:srgbClr val="98C6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000" dirty="0">
                <a:solidFill>
                  <a:srgbClr val="2E767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    </a:t>
            </a:r>
            <a:r>
              <a:rPr lang="zh-CN" altLang="en-US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了解恐龙等物种进化的自然规律</a:t>
            </a:r>
            <a:endParaRPr lang="zh-CN" altLang="en-US" sz="3000" dirty="0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10" name="五边形 9"/>
          <p:cNvSpPr/>
          <p:nvPr/>
        </p:nvSpPr>
        <p:spPr>
          <a:xfrm rot="10800000">
            <a:off x="4973955" y="1547495"/>
            <a:ext cx="7218045" cy="803910"/>
          </a:xfrm>
          <a:prstGeom prst="homePlate">
            <a:avLst/>
          </a:prstGeom>
          <a:solidFill>
            <a:srgbClr val="98C6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48325" y="1710690"/>
            <a:ext cx="6421755" cy="553085"/>
          </a:xfrm>
          <a:prstGeom prst="rect">
            <a:avLst/>
          </a:prstGeom>
          <a:noFill/>
          <a:effectLst>
            <a:outerShdw blurRad="50800" dist="38100" dir="2700000" algn="tl" rotWithShape="0">
              <a:srgbClr val="F0F2E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3000" kern="1800" spc="400" dirty="0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感受树化石林的自然演化的神奇</a:t>
            </a:r>
            <a:endParaRPr lang="zh-CN" altLang="en-US" sz="3000" kern="1800" spc="400" dirty="0">
              <a:solidFill>
                <a:schemeClr val="accent6">
                  <a:lumMod val="50000"/>
                </a:schemeClr>
              </a:solidFill>
              <a:effectLst/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720"/>
            <a:ext cx="12216765" cy="69481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1945" y="1136015"/>
            <a:ext cx="11518900" cy="4622800"/>
          </a:xfrm>
          <a:prstGeom prst="rect">
            <a:avLst/>
          </a:prstGeom>
          <a:solidFill>
            <a:srgbClr val="3C8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50" y="1746250"/>
            <a:ext cx="3641090" cy="2860675"/>
          </a:xfrm>
          <a:prstGeom prst="flowChartPreparation">
            <a:avLst/>
          </a:prstGeom>
        </p:spPr>
      </p:pic>
      <p:pic>
        <p:nvPicPr>
          <p:cNvPr id="8" name="图片 7" descr="C:\Users\Administrator\Desktop\中国旅游日\黄石旅游推介PPT图片\QQ图片20190516205454.pngQQ图片20190516205454"/>
          <p:cNvPicPr>
            <a:picLocks noChangeAspect="1"/>
          </p:cNvPicPr>
          <p:nvPr/>
        </p:nvPicPr>
        <p:blipFill>
          <a:blip r:embed="rId4" cstate="print"/>
          <a:srcRect l="2025" r="2025"/>
          <a:stretch>
            <a:fillRect/>
          </a:stretch>
        </p:blipFill>
        <p:spPr>
          <a:xfrm>
            <a:off x="4178300" y="1746250"/>
            <a:ext cx="3708400" cy="2860040"/>
          </a:xfrm>
          <a:prstGeom prst="hexagon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6540" y="1746250"/>
            <a:ext cx="3641725" cy="2860675"/>
          </a:xfrm>
          <a:prstGeom prst="flowChartPreparation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556000" y="4954905"/>
            <a:ext cx="4934585" cy="55308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indent="0"/>
            <a:r>
              <a:rPr lang="zh-CN" altLang="en-US" sz="3000" b="0" kern="1800" spc="4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观赏矿石矿晶的自然之美</a:t>
            </a:r>
            <a:endParaRPr lang="zh-CN" altLang="en-US" sz="3000" b="0" kern="1800" spc="4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2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2" decel="100000"/>
                                        <p:tgtEl>
                                          <p:spTgt spid="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2" name="图片 1" descr="{2FC8BC3A-986F-6C15-6885-A2D431CDA5B8}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235" y="1740535"/>
            <a:ext cx="5973445" cy="3526155"/>
          </a:xfrm>
          <a:prstGeom prst="rect">
            <a:avLst/>
          </a:prstGeom>
        </p:spPr>
      </p:pic>
      <p:pic>
        <p:nvPicPr>
          <p:cNvPr id="3" name="图片 2" descr="{E53090A0-9EE2-23F2-F386-54428B7E4971}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1097" y="1759585"/>
            <a:ext cx="3893185" cy="23914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023735" y="4814252"/>
            <a:ext cx="5015230" cy="55308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 indent="0"/>
            <a:r>
              <a:rPr lang="zh-CN" altLang="en-US" sz="3000" b="0" kern="1800" spc="4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南山头红三军团革命旧址</a:t>
            </a:r>
            <a:endParaRPr lang="zh-CN" altLang="en-US" sz="3000" b="0" kern="1800" spc="40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E767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E767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2065" y="5435600"/>
            <a:ext cx="12216130" cy="2984500"/>
          </a:xfrm>
          <a:prstGeom prst="rect">
            <a:avLst/>
          </a:prstGeom>
          <a:solidFill>
            <a:srgbClr val="2D7775"/>
          </a:solidFill>
          <a:scene3d>
            <a:camera prst="perspectiveRelaxedModerately" fov="3600000">
              <a:rot lat="18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LTT\Desktop\·111.jpg·111"/>
          <p:cNvPicPr>
            <a:picLocks noChangeAspect="1"/>
          </p:cNvPicPr>
          <p:nvPr/>
        </p:nvPicPr>
        <p:blipFill>
          <a:blip r:embed="rId2" cstate="print"/>
          <a:srcRect t="335" b="335"/>
          <a:stretch>
            <a:fillRect/>
          </a:stretch>
        </p:blipFill>
        <p:spPr>
          <a:xfrm>
            <a:off x="6911976" y="1480761"/>
            <a:ext cx="4729479" cy="3800534"/>
          </a:xfrm>
          <a:prstGeom prst="rect">
            <a:avLst/>
          </a:prstGeom>
          <a:ln w="57150" cap="rnd">
            <a:solidFill>
              <a:srgbClr val="6C8887">
                <a:alpha val="77000"/>
              </a:srgbClr>
            </a:solidFill>
            <a:bevel/>
          </a:ln>
          <a:effectLst>
            <a:outerShdw blurRad="50800" dist="38100" dir="2700000" sx="103000" sy="103000" algn="tl" rotWithShape="0">
              <a:prstClr val="black">
                <a:alpha val="27000"/>
              </a:prst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9130745" y="5097463"/>
            <a:ext cx="176530" cy="1619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575365" y="2572703"/>
            <a:ext cx="1130935" cy="39624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南山头红三军团革命旧址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521392" y="1717396"/>
            <a:ext cx="176530" cy="1619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9" name="矩形 8"/>
          <p:cNvSpPr/>
          <p:nvPr/>
        </p:nvSpPr>
        <p:spPr>
          <a:xfrm>
            <a:off x="8400490" y="1555088"/>
            <a:ext cx="955828" cy="363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黄石矿博园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050065" y="1818296"/>
            <a:ext cx="176530" cy="1619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0" name="矩形 19"/>
          <p:cNvSpPr/>
          <p:nvPr/>
        </p:nvSpPr>
        <p:spPr>
          <a:xfrm>
            <a:off x="10240566" y="1636686"/>
            <a:ext cx="1298014" cy="363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黄石园博园（恐龙园、国际树化石林）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784188" y="1818296"/>
            <a:ext cx="176530" cy="1619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5" name="矩形 24"/>
          <p:cNvSpPr/>
          <p:nvPr/>
        </p:nvSpPr>
        <p:spPr>
          <a:xfrm>
            <a:off x="9575128" y="2126709"/>
            <a:ext cx="1130935" cy="363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    </a:t>
            </a:r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湖北（黄石）  地质博物馆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349105" y="4698948"/>
            <a:ext cx="969108" cy="39624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龙港红军街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781576" y="2671432"/>
            <a:ext cx="176530" cy="1619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4" name="任意多边形 13"/>
          <p:cNvSpPr/>
          <p:nvPr/>
        </p:nvSpPr>
        <p:spPr>
          <a:xfrm>
            <a:off x="9917538" y="1880208"/>
            <a:ext cx="114300" cy="38100"/>
          </a:xfrm>
          <a:custGeom>
            <a:avLst/>
            <a:gdLst>
              <a:gd name="connisteX0" fmla="*/ 114300 w 114300"/>
              <a:gd name="connsiteY0" fmla="*/ 0 h 38100"/>
              <a:gd name="connisteX1" fmla="*/ 0 w 114300"/>
              <a:gd name="connsiteY1" fmla="*/ 38100 h 38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114300" h="38100">
                <a:moveTo>
                  <a:pt x="114300" y="0"/>
                </a:moveTo>
                <a:cubicBezTo>
                  <a:pt x="76200" y="12700"/>
                  <a:pt x="38100" y="25400"/>
                  <a:pt x="0" y="3810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5" name="任意多边形 14"/>
          <p:cNvSpPr/>
          <p:nvPr/>
        </p:nvSpPr>
        <p:spPr>
          <a:xfrm>
            <a:off x="9678143" y="1847508"/>
            <a:ext cx="99060" cy="30480"/>
          </a:xfrm>
          <a:custGeom>
            <a:avLst/>
            <a:gdLst>
              <a:gd name="connisteX0" fmla="*/ 99060 w 99060"/>
              <a:gd name="connsiteY0" fmla="*/ 30480 h 30480"/>
              <a:gd name="connisteX1" fmla="*/ 0 w 99060"/>
              <a:gd name="connsiteY1" fmla="*/ 0 h 30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99060" h="30480">
                <a:moveTo>
                  <a:pt x="99060" y="30480"/>
                </a:moveTo>
                <a:cubicBezTo>
                  <a:pt x="66040" y="20320"/>
                  <a:pt x="33020" y="10160"/>
                  <a:pt x="0" y="0"/>
                </a:cubicBezTo>
              </a:path>
            </a:pathLst>
          </a:custGeom>
          <a:noFill/>
          <a:ln w="2222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7" name="任意多边形 16"/>
          <p:cNvSpPr/>
          <p:nvPr/>
        </p:nvSpPr>
        <p:spPr>
          <a:xfrm rot="497026">
            <a:off x="8924690" y="1773873"/>
            <a:ext cx="601175" cy="914173"/>
          </a:xfrm>
          <a:custGeom>
            <a:avLst/>
            <a:gdLst>
              <a:gd name="connisteX0" fmla="*/ 866230 w 977732"/>
              <a:gd name="connsiteY0" fmla="*/ 0 h 1287780"/>
              <a:gd name="connisteX1" fmla="*/ 782410 w 977732"/>
              <a:gd name="connsiteY1" fmla="*/ 175260 h 1287780"/>
              <a:gd name="connisteX2" fmla="*/ 866230 w 977732"/>
              <a:gd name="connsiteY2" fmla="*/ 312420 h 1287780"/>
              <a:gd name="connisteX3" fmla="*/ 972910 w 977732"/>
              <a:gd name="connsiteY3" fmla="*/ 518160 h 1287780"/>
              <a:gd name="connisteX4" fmla="*/ 729070 w 977732"/>
              <a:gd name="connsiteY4" fmla="*/ 632460 h 1287780"/>
              <a:gd name="connisteX5" fmla="*/ 485230 w 977732"/>
              <a:gd name="connsiteY5" fmla="*/ 624840 h 1287780"/>
              <a:gd name="connisteX6" fmla="*/ 165190 w 977732"/>
              <a:gd name="connsiteY6" fmla="*/ 632460 h 1287780"/>
              <a:gd name="connisteX7" fmla="*/ 111850 w 977732"/>
              <a:gd name="connsiteY7" fmla="*/ 807720 h 1287780"/>
              <a:gd name="connisteX8" fmla="*/ 81370 w 977732"/>
              <a:gd name="connsiteY8" fmla="*/ 1066800 h 1287780"/>
              <a:gd name="connisteX9" fmla="*/ 5170 w 977732"/>
              <a:gd name="connsiteY9" fmla="*/ 1211580 h 1287780"/>
              <a:gd name="connisteX10" fmla="*/ 12790 w 977732"/>
              <a:gd name="connsiteY10" fmla="*/ 1287780 h 12877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977732" h="1287780">
                <a:moveTo>
                  <a:pt x="866231" y="0"/>
                </a:moveTo>
                <a:cubicBezTo>
                  <a:pt x="847816" y="32385"/>
                  <a:pt x="782411" y="113030"/>
                  <a:pt x="782411" y="175260"/>
                </a:cubicBezTo>
                <a:cubicBezTo>
                  <a:pt x="782411" y="237490"/>
                  <a:pt x="828131" y="243840"/>
                  <a:pt x="866231" y="312420"/>
                </a:cubicBezTo>
                <a:cubicBezTo>
                  <a:pt x="904331" y="381000"/>
                  <a:pt x="1000216" y="454025"/>
                  <a:pt x="972911" y="518160"/>
                </a:cubicBezTo>
                <a:cubicBezTo>
                  <a:pt x="945606" y="582295"/>
                  <a:pt x="826861" y="610870"/>
                  <a:pt x="729071" y="632460"/>
                </a:cubicBezTo>
                <a:cubicBezTo>
                  <a:pt x="631281" y="654050"/>
                  <a:pt x="598261" y="624840"/>
                  <a:pt x="485231" y="624840"/>
                </a:cubicBezTo>
                <a:cubicBezTo>
                  <a:pt x="372201" y="624840"/>
                  <a:pt x="240121" y="595630"/>
                  <a:pt x="165191" y="632460"/>
                </a:cubicBezTo>
                <a:cubicBezTo>
                  <a:pt x="90261" y="669290"/>
                  <a:pt x="128361" y="720725"/>
                  <a:pt x="111851" y="807720"/>
                </a:cubicBezTo>
                <a:cubicBezTo>
                  <a:pt x="95341" y="894715"/>
                  <a:pt x="102961" y="986155"/>
                  <a:pt x="81371" y="1066800"/>
                </a:cubicBezTo>
                <a:cubicBezTo>
                  <a:pt x="59781" y="1147445"/>
                  <a:pt x="19141" y="1167130"/>
                  <a:pt x="5171" y="1211580"/>
                </a:cubicBezTo>
                <a:cubicBezTo>
                  <a:pt x="-8799" y="1256030"/>
                  <a:pt x="9616" y="1275715"/>
                  <a:pt x="12791" y="1287780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2" name="任意多边形 21"/>
          <p:cNvSpPr/>
          <p:nvPr/>
        </p:nvSpPr>
        <p:spPr>
          <a:xfrm>
            <a:off x="8815025" y="2853094"/>
            <a:ext cx="505048" cy="2242094"/>
          </a:xfrm>
          <a:custGeom>
            <a:avLst/>
            <a:gdLst>
              <a:gd name="connisteX0" fmla="*/ 60582 w 693158"/>
              <a:gd name="connsiteY0" fmla="*/ 0 h 2971800"/>
              <a:gd name="connisteX1" fmla="*/ 7242 w 693158"/>
              <a:gd name="connsiteY1" fmla="*/ 213360 h 2971800"/>
              <a:gd name="connisteX2" fmla="*/ 22482 w 693158"/>
              <a:gd name="connsiteY2" fmla="*/ 419100 h 2971800"/>
              <a:gd name="connisteX3" fmla="*/ 167262 w 693158"/>
              <a:gd name="connsiteY3" fmla="*/ 609600 h 2971800"/>
              <a:gd name="connisteX4" fmla="*/ 426342 w 693158"/>
              <a:gd name="connsiteY4" fmla="*/ 754380 h 2971800"/>
              <a:gd name="connisteX5" fmla="*/ 464442 w 693158"/>
              <a:gd name="connsiteY5" fmla="*/ 899160 h 2971800"/>
              <a:gd name="connisteX6" fmla="*/ 677802 w 693158"/>
              <a:gd name="connsiteY6" fmla="*/ 1097280 h 2971800"/>
              <a:gd name="connisteX7" fmla="*/ 654942 w 693158"/>
              <a:gd name="connsiteY7" fmla="*/ 1348740 h 2971800"/>
              <a:gd name="connisteX8" fmla="*/ 586362 w 693158"/>
              <a:gd name="connsiteY8" fmla="*/ 1516380 h 2971800"/>
              <a:gd name="connisteX9" fmla="*/ 586362 w 693158"/>
              <a:gd name="connsiteY9" fmla="*/ 1767840 h 2971800"/>
              <a:gd name="connisteX10" fmla="*/ 502542 w 693158"/>
              <a:gd name="connsiteY10" fmla="*/ 1943100 h 2971800"/>
              <a:gd name="connisteX11" fmla="*/ 578742 w 693158"/>
              <a:gd name="connsiteY11" fmla="*/ 2308860 h 2971800"/>
              <a:gd name="connisteX12" fmla="*/ 510162 w 693158"/>
              <a:gd name="connsiteY12" fmla="*/ 2453640 h 2971800"/>
              <a:gd name="connisteX13" fmla="*/ 533022 w 693158"/>
              <a:gd name="connsiteY13" fmla="*/ 2499360 h 2971800"/>
              <a:gd name="connisteX14" fmla="*/ 487302 w 693158"/>
              <a:gd name="connsiteY14" fmla="*/ 2667000 h 2971800"/>
              <a:gd name="connisteX15" fmla="*/ 578742 w 693158"/>
              <a:gd name="connsiteY15" fmla="*/ 2811780 h 2971800"/>
              <a:gd name="connisteX16" fmla="*/ 563502 w 693158"/>
              <a:gd name="connsiteY16" fmla="*/ 2971800 h 2971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693159" h="2971800">
                <a:moveTo>
                  <a:pt x="60583" y="0"/>
                </a:moveTo>
                <a:cubicBezTo>
                  <a:pt x="49788" y="38735"/>
                  <a:pt x="14863" y="129540"/>
                  <a:pt x="7243" y="213360"/>
                </a:cubicBezTo>
                <a:cubicBezTo>
                  <a:pt x="-377" y="297180"/>
                  <a:pt x="-9267" y="339725"/>
                  <a:pt x="22483" y="419100"/>
                </a:cubicBezTo>
                <a:cubicBezTo>
                  <a:pt x="54233" y="498475"/>
                  <a:pt x="86618" y="542290"/>
                  <a:pt x="167263" y="609600"/>
                </a:cubicBezTo>
                <a:cubicBezTo>
                  <a:pt x="247908" y="676910"/>
                  <a:pt x="366653" y="696595"/>
                  <a:pt x="426343" y="754380"/>
                </a:cubicBezTo>
                <a:cubicBezTo>
                  <a:pt x="486033" y="812165"/>
                  <a:pt x="414278" y="830580"/>
                  <a:pt x="464443" y="899160"/>
                </a:cubicBezTo>
                <a:cubicBezTo>
                  <a:pt x="514608" y="967740"/>
                  <a:pt x="639703" y="1007110"/>
                  <a:pt x="677803" y="1097280"/>
                </a:cubicBezTo>
                <a:cubicBezTo>
                  <a:pt x="715903" y="1187450"/>
                  <a:pt x="673358" y="1264920"/>
                  <a:pt x="654943" y="1348740"/>
                </a:cubicBezTo>
                <a:cubicBezTo>
                  <a:pt x="636528" y="1432560"/>
                  <a:pt x="600333" y="1432560"/>
                  <a:pt x="586363" y="1516380"/>
                </a:cubicBezTo>
                <a:cubicBezTo>
                  <a:pt x="572393" y="1600200"/>
                  <a:pt x="602873" y="1682750"/>
                  <a:pt x="586363" y="1767840"/>
                </a:cubicBezTo>
                <a:cubicBezTo>
                  <a:pt x="569853" y="1852930"/>
                  <a:pt x="503813" y="1835150"/>
                  <a:pt x="502543" y="1943100"/>
                </a:cubicBezTo>
                <a:cubicBezTo>
                  <a:pt x="501273" y="2051050"/>
                  <a:pt x="577473" y="2206625"/>
                  <a:pt x="578743" y="2308860"/>
                </a:cubicBezTo>
                <a:cubicBezTo>
                  <a:pt x="580013" y="2411095"/>
                  <a:pt x="519053" y="2415540"/>
                  <a:pt x="510163" y="2453640"/>
                </a:cubicBezTo>
                <a:cubicBezTo>
                  <a:pt x="501273" y="2491740"/>
                  <a:pt x="537468" y="2456815"/>
                  <a:pt x="533023" y="2499360"/>
                </a:cubicBezTo>
                <a:cubicBezTo>
                  <a:pt x="528578" y="2541905"/>
                  <a:pt x="478413" y="2604770"/>
                  <a:pt x="487303" y="2667000"/>
                </a:cubicBezTo>
                <a:cubicBezTo>
                  <a:pt x="496193" y="2729230"/>
                  <a:pt x="563503" y="2750820"/>
                  <a:pt x="578743" y="2811780"/>
                </a:cubicBezTo>
                <a:cubicBezTo>
                  <a:pt x="593983" y="2872740"/>
                  <a:pt x="568583" y="2942590"/>
                  <a:pt x="563503" y="2971800"/>
                </a:cubicBezTo>
              </a:path>
            </a:pathLst>
          </a:custGeom>
          <a:noFill/>
          <a:ln w="38100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28" name="图片 27" descr="C:\Users\Administrator\Desktop\中国旅游日\黄石旅游推介PPT图片\QQ图片20190516143227.jpgQQ图片20190516143227"/>
          <p:cNvPicPr>
            <a:picLocks noChangeAspect="1"/>
          </p:cNvPicPr>
          <p:nvPr/>
        </p:nvPicPr>
        <p:blipFill>
          <a:blip r:embed="rId3" cstate="print"/>
          <a:srcRect l="9219" r="688"/>
          <a:stretch>
            <a:fillRect/>
          </a:stretch>
        </p:blipFill>
        <p:spPr>
          <a:xfrm>
            <a:off x="612140" y="1027430"/>
            <a:ext cx="5618480" cy="38303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图片 6" descr="C:\Users\Administrator\Desktop\中国旅游日\黄石旅游推介PPT图片\QQ图片20190516204227.jpgQQ图片20190516204227"/>
          <p:cNvPicPr>
            <a:picLocks noChangeAspect="1"/>
          </p:cNvPicPr>
          <p:nvPr/>
        </p:nvPicPr>
        <p:blipFill>
          <a:blip r:embed="rId4" cstate="print"/>
          <a:srcRect l="14532" t="-566" r="-2487" b="566"/>
          <a:stretch>
            <a:fillRect/>
          </a:stretch>
        </p:blipFill>
        <p:spPr>
          <a:xfrm>
            <a:off x="612140" y="1008380"/>
            <a:ext cx="5781675" cy="38449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图片 10" descr="77665072b1c9ce93d442e8ed4c3b4cc"/>
          <p:cNvPicPr>
            <a:picLocks noChangeAspect="1"/>
          </p:cNvPicPr>
          <p:nvPr/>
        </p:nvPicPr>
        <p:blipFill>
          <a:blip r:embed="rId5" cstate="print"/>
          <a:srcRect l="10429" r="4009"/>
          <a:stretch>
            <a:fillRect/>
          </a:stretch>
        </p:blipFill>
        <p:spPr>
          <a:xfrm>
            <a:off x="612140" y="1020445"/>
            <a:ext cx="5619115" cy="38163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图片 11" descr="C:\Users\Administrator\Desktop\中国旅游日\黄石旅游推介PPT图片\23059115_1466333497236.jpg23059115_1466333497236"/>
          <p:cNvPicPr>
            <a:picLocks noChangeAspect="1"/>
          </p:cNvPicPr>
          <p:nvPr/>
        </p:nvPicPr>
        <p:blipFill>
          <a:blip r:embed="rId6" cstate="print"/>
          <a:srcRect t="9202" b="9202"/>
          <a:stretch>
            <a:fillRect/>
          </a:stretch>
        </p:blipFill>
        <p:spPr>
          <a:xfrm>
            <a:off x="612140" y="1008380"/>
            <a:ext cx="5619115" cy="38290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图片 12" descr="C:\Users\Administrator\Desktop\QQ图片20190518201736.jpgQQ图片20190518201736"/>
          <p:cNvPicPr>
            <a:picLocks noChangeAspect="1"/>
          </p:cNvPicPr>
          <p:nvPr/>
        </p:nvPicPr>
        <p:blipFill>
          <a:blip r:embed="rId7"/>
          <a:srcRect l="5912" r="5912"/>
          <a:stretch>
            <a:fillRect/>
          </a:stretch>
        </p:blipFill>
        <p:spPr>
          <a:xfrm>
            <a:off x="612140" y="1003300"/>
            <a:ext cx="5619115" cy="385000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8" name="圆角矩形 37"/>
          <p:cNvSpPr/>
          <p:nvPr/>
        </p:nvSpPr>
        <p:spPr>
          <a:xfrm>
            <a:off x="7585710" y="5575300"/>
            <a:ext cx="3436620" cy="485775"/>
          </a:xfrm>
          <a:prstGeom prst="roundRect">
            <a:avLst/>
          </a:prstGeom>
          <a:solidFill>
            <a:srgbClr val="2D7775"/>
          </a:solidFill>
          <a:ln>
            <a:solidFill>
              <a:srgbClr val="2E7677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</a:rPr>
              <a:t>科普研学之旅</a:t>
            </a: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1" animBg="1"/>
      <p:bldP spid="4" grpId="2" bldLvl="0" animBg="1"/>
      <p:bldP spid="8" grpId="0" bldLvl="0" animBg="1"/>
      <p:bldP spid="9" grpId="1" animBg="1"/>
      <p:bldP spid="9" grpId="2" bldLvl="0" animBg="1"/>
      <p:bldP spid="19" grpId="0" bldLvl="0" animBg="1"/>
      <p:bldP spid="20" grpId="1" animBg="1"/>
      <p:bldP spid="20" grpId="2" bldLvl="0" animBg="1"/>
      <p:bldP spid="24" grpId="0" bldLvl="0" animBg="1"/>
      <p:bldP spid="25" grpId="1" animBg="1"/>
      <p:bldP spid="25" grpId="2" bldLvl="0" animBg="1"/>
      <p:bldP spid="30" grpId="1" animBg="1"/>
      <p:bldP spid="30" grpId="2" bldLvl="0" animBg="1"/>
      <p:bldP spid="32" grpId="0" bldLvl="0" animBg="1"/>
      <p:bldP spid="14" grpId="0" bldLvl="0" animBg="1"/>
      <p:bldP spid="15" grpId="0" bldLvl="0" animBg="1"/>
      <p:bldP spid="17" grpId="0" bldLvl="0" animBg="1"/>
      <p:bldP spid="2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720"/>
            <a:ext cx="12216765" cy="69481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2075180"/>
            <a:ext cx="3760470" cy="512445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04900" y="-45085"/>
            <a:ext cx="929640" cy="6947535"/>
            <a:chOff x="8953" y="7"/>
            <a:chExt cx="737" cy="8088"/>
          </a:xfrm>
          <a:solidFill>
            <a:srgbClr val="3C8E90"/>
          </a:solidFill>
        </p:grpSpPr>
        <p:sp>
          <p:nvSpPr>
            <p:cNvPr id="21" name="矩形 20"/>
            <p:cNvSpPr/>
            <p:nvPr/>
          </p:nvSpPr>
          <p:spPr>
            <a:xfrm>
              <a:off x="8953" y="7"/>
              <a:ext cx="737" cy="808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109" y="774"/>
              <a:ext cx="465" cy="583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华文隶书" panose="02010800040101010101" charset="-122"/>
                  <a:ea typeface="华文隶书" panose="02010800040101010101" charset="-122"/>
                </a:rPr>
                <a:t>一</a:t>
              </a:r>
              <a:endPara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endParaRPr>
            </a:p>
            <a:p>
              <a:pPr algn="ctr"/>
              <a:endPara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endParaRPr>
            </a:p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华文隶书" panose="02010800040101010101" charset="-122"/>
                  <a:ea typeface="华文隶书" panose="02010800040101010101" charset="-122"/>
                </a:rPr>
                <a:t>工业</a:t>
              </a:r>
              <a:endPara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endParaRPr>
            </a:p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华文隶书" panose="02010800040101010101" charset="-122"/>
                  <a:ea typeface="华文隶书" panose="02010800040101010101" charset="-122"/>
                </a:rPr>
                <a:t>文明之旅</a:t>
              </a:r>
              <a:endPara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24" name="图片 23" descr="{723BF722-5FAA-0B0C-383D-8D7937EC911D}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4650" y="1207135"/>
            <a:ext cx="3761740" cy="2219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{69631F8F-8E51-DD5C-5C8F-D594E6FE2EA3}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7535" y="3550920"/>
            <a:ext cx="4079875" cy="22942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C:\Users\Administrator\Desktop\中国旅游日\黄石旅游推介PPT图片\QQ图片20190516180659.jpgQQ图片20190516180659"/>
          <p:cNvPicPr>
            <a:picLocks noChangeAspect="1"/>
          </p:cNvPicPr>
          <p:nvPr/>
        </p:nvPicPr>
        <p:blipFill>
          <a:blip r:embed="rId6" cstate="print"/>
          <a:srcRect l="9675" t="8165" r="172"/>
          <a:stretch>
            <a:fillRect/>
          </a:stretch>
        </p:blipFill>
        <p:spPr>
          <a:xfrm>
            <a:off x="2914015" y="3550285"/>
            <a:ext cx="3762375" cy="2294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 descr="8fceb896c0d155a1965d40e4150dbf7"/>
          <p:cNvPicPr>
            <a:picLocks noChangeAspect="1"/>
          </p:cNvPicPr>
          <p:nvPr/>
        </p:nvPicPr>
        <p:blipFill>
          <a:blip r:embed="rId7" cstate="print"/>
          <a:srcRect l="16069" t="557" r="10194" b="-557"/>
          <a:stretch>
            <a:fillRect/>
          </a:stretch>
        </p:blipFill>
        <p:spPr>
          <a:xfrm>
            <a:off x="6947535" y="1207770"/>
            <a:ext cx="4079875" cy="22790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admin\desktop\2019中国旅游日无字幕背景【0516】.jpg2019中国旅游日无字幕背景【0516】"/>
          <p:cNvPicPr>
            <a:picLocks noChangeAspect="1"/>
          </p:cNvPicPr>
          <p:nvPr/>
        </p:nvPicPr>
        <p:blipFill rotWithShape="1">
          <a:blip r:embed="rId1" cstate="print"/>
          <a:srcRect l="14949" r="14970"/>
          <a:stretch>
            <a:fillRect/>
          </a:stretch>
        </p:blipFill>
        <p:spPr>
          <a:xfrm>
            <a:off x="-40005" y="-39370"/>
            <a:ext cx="12268835" cy="6936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68270" y="1941513"/>
            <a:ext cx="68531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100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汉仪程行简" panose="00020600040101010101" pitchFamily="18" charset="-122"/>
                <a:ea typeface="汉仪程行简" panose="00020600040101010101" pitchFamily="18" charset="-122"/>
              </a:rPr>
              <a:t>黄石欢迎</a:t>
            </a:r>
            <a:r>
              <a:rPr lang="zh-CN" altLang="zh-CN" sz="10000" kern="1800" spc="400" dirty="0" smtClean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汉仪程行简" panose="00020600040101010101" pitchFamily="18" charset="-122"/>
                <a:ea typeface="汉仪程行简" panose="00020600040101010101" pitchFamily="18" charset="-122"/>
              </a:rPr>
              <a:t>您</a:t>
            </a:r>
            <a:endParaRPr lang="zh-CN" altLang="zh-CN" sz="100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汉仪程行简" panose="00020600040101010101" pitchFamily="18" charset="-122"/>
              <a:ea typeface="汉仪程行简" panose="00020600040101010101" pitchFamily="18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21590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21" name="五边形 20"/>
          <p:cNvSpPr/>
          <p:nvPr/>
        </p:nvSpPr>
        <p:spPr>
          <a:xfrm>
            <a:off x="-21590" y="847725"/>
            <a:ext cx="5002530" cy="690245"/>
          </a:xfrm>
          <a:prstGeom prst="homePlate">
            <a:avLst/>
          </a:prstGeom>
          <a:solidFill>
            <a:srgbClr val="98C6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标宋简体" panose="02010601030101010101" pitchFamily="2" charset="-122"/>
                <a:ea typeface="方正大标宋简体" panose="02010601030101010101" pitchFamily="2" charset="-122"/>
                <a:cs typeface="方正正大黑简体" panose="02000000000000000000" charset="-122"/>
              </a:rPr>
              <a:t>3000年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标宋简体" panose="02010601030101010101" pitchFamily="2" charset="-122"/>
                <a:ea typeface="方正大标宋简体" panose="02010601030101010101" pitchFamily="2" charset="-122"/>
                <a:cs typeface="方正正大黑简体" panose="02000000000000000000" charset="-122"/>
              </a:rPr>
              <a:t>前铜绿山古铜矿遗址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大标宋简体" panose="02010601030101010101" pitchFamily="2" charset="-122"/>
              <a:ea typeface="方正大标宋简体" panose="02010601030101010101" pitchFamily="2" charset="-122"/>
              <a:cs typeface="方正正大黑简体" panose="02000000000000000000" charset="-122"/>
            </a:endParaRPr>
          </a:p>
        </p:txBody>
      </p:sp>
      <p:pic>
        <p:nvPicPr>
          <p:cNvPr id="2" name="图片 1" descr="{FA405889-FA44-2620-08F5-6C6853453637}"/>
          <p:cNvPicPr>
            <a:picLocks noChangeAspect="1"/>
          </p:cNvPicPr>
          <p:nvPr/>
        </p:nvPicPr>
        <p:blipFill>
          <a:blip r:embed="rId3" cstate="print"/>
          <a:srcRect l="10967"/>
          <a:stretch>
            <a:fillRect/>
          </a:stretch>
        </p:blipFill>
        <p:spPr>
          <a:xfrm>
            <a:off x="-31750" y="1791970"/>
            <a:ext cx="4324985" cy="22929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\Users\Administrator\Desktop\中国旅游日\黄石旅游推介PPT图片\QQ图片20190517094421.jpgQQ图片20190517094421"/>
          <p:cNvPicPr>
            <a:picLocks noChangeAspect="1"/>
          </p:cNvPicPr>
          <p:nvPr/>
        </p:nvPicPr>
        <p:blipFill>
          <a:blip r:embed="rId4" cstate="print"/>
          <a:srcRect l="1366" r="1366"/>
          <a:stretch>
            <a:fillRect/>
          </a:stretch>
        </p:blipFill>
        <p:spPr>
          <a:xfrm>
            <a:off x="4292600" y="1743710"/>
            <a:ext cx="4129405" cy="2341245"/>
          </a:xfrm>
          <a:prstGeom prst="rect">
            <a:avLst/>
          </a:prstGeom>
        </p:spPr>
      </p:pic>
      <p:sp>
        <p:nvSpPr>
          <p:cNvPr id="4" name="五边形 3"/>
          <p:cNvSpPr/>
          <p:nvPr/>
        </p:nvSpPr>
        <p:spPr>
          <a:xfrm rot="10800000">
            <a:off x="-46990" y="1560195"/>
            <a:ext cx="12257405" cy="231140"/>
          </a:xfrm>
          <a:prstGeom prst="homePlate">
            <a:avLst/>
          </a:prstGeom>
          <a:solidFill>
            <a:srgbClr val="3C8E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D:\admin\desktop\黄石旅游推介PPT图片\8fceb896c0d155a1965d40e4150dbf7.jpg8fceb896c0d155a1965d40e4150dbf7"/>
          <p:cNvPicPr>
            <a:picLocks noChangeAspect="1"/>
          </p:cNvPicPr>
          <p:nvPr/>
        </p:nvPicPr>
        <p:blipFill>
          <a:blip r:embed="rId5" cstate="print"/>
          <a:srcRect l="12622" r="3282"/>
          <a:stretch>
            <a:fillRect/>
          </a:stretch>
        </p:blipFill>
        <p:spPr>
          <a:xfrm>
            <a:off x="8406765" y="1791970"/>
            <a:ext cx="3773805" cy="2292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五边形 4"/>
          <p:cNvSpPr/>
          <p:nvPr/>
        </p:nvSpPr>
        <p:spPr>
          <a:xfrm>
            <a:off x="-31750" y="4084320"/>
            <a:ext cx="12237085" cy="231140"/>
          </a:xfrm>
          <a:prstGeom prst="homePlate">
            <a:avLst/>
          </a:prstGeom>
          <a:solidFill>
            <a:srgbClr val="3C8E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五边形 6"/>
          <p:cNvSpPr/>
          <p:nvPr/>
        </p:nvSpPr>
        <p:spPr>
          <a:xfrm rot="10800000">
            <a:off x="7223125" y="4315460"/>
            <a:ext cx="5002530" cy="690245"/>
          </a:xfrm>
          <a:prstGeom prst="homePlate">
            <a:avLst/>
          </a:prstGeom>
          <a:solidFill>
            <a:srgbClr val="98C6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9115" y="4472305"/>
            <a:ext cx="3549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  <a:cs typeface="方正正大黑简体" panose="02000000000000000000" charset="-122"/>
                <a:sym typeface="+mn-ea"/>
              </a:rPr>
              <a:t>1700年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  <a:cs typeface="方正正大黑简体" panose="02000000000000000000" charset="-122"/>
                <a:sym typeface="+mn-ea"/>
              </a:rPr>
              <a:t>的铁矿冶炼遗迹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宋简体" panose="03000509000000000000" charset="-122"/>
              <a:ea typeface="方正粗宋简体" panose="03000509000000000000" charset="-122"/>
              <a:cs typeface="方正正大黑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700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761490" y="4061460"/>
            <a:ext cx="4544060" cy="26670"/>
          </a:xfrm>
          <a:prstGeom prst="line">
            <a:avLst/>
          </a:prstGeom>
          <a:ln w="60325">
            <a:solidFill>
              <a:srgbClr val="40B6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271895" y="2983865"/>
            <a:ext cx="5080" cy="1113790"/>
          </a:xfrm>
          <a:prstGeom prst="line">
            <a:avLst/>
          </a:prstGeom>
          <a:ln w="60325">
            <a:solidFill>
              <a:srgbClr val="40B6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254750" y="3005455"/>
            <a:ext cx="4544060" cy="26670"/>
          </a:xfrm>
          <a:prstGeom prst="line">
            <a:avLst/>
          </a:prstGeom>
          <a:ln w="60325">
            <a:solidFill>
              <a:srgbClr val="40B6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C:\Users\Administrator\Desktop\中国旅游日\黄石旅游推介PPT图片\QQ图片20190516181336.jpgQQ图片20190516181336"/>
          <p:cNvPicPr>
            <a:picLocks noChangeAspect="1"/>
          </p:cNvPicPr>
          <p:nvPr/>
        </p:nvPicPr>
        <p:blipFill>
          <a:blip r:embed="rId3" cstate="print"/>
          <a:srcRect t="7900" r="15764" b="1264"/>
          <a:stretch>
            <a:fillRect/>
          </a:stretch>
        </p:blipFill>
        <p:spPr>
          <a:xfrm>
            <a:off x="2165350" y="1504950"/>
            <a:ext cx="3761105" cy="2219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C:\Users\Administrator\Desktop\中国旅游日\黄石旅游推介PPT图片\20163251036597292_s.jpg20163251036597292_s"/>
          <p:cNvPicPr>
            <a:picLocks noChangeAspect="1"/>
          </p:cNvPicPr>
          <p:nvPr/>
        </p:nvPicPr>
        <p:blipFill>
          <a:blip r:embed="rId4" cstate="print"/>
          <a:srcRect t="10668" b="10668"/>
          <a:stretch>
            <a:fillRect/>
          </a:stretch>
        </p:blipFill>
        <p:spPr>
          <a:xfrm>
            <a:off x="6655435" y="3340735"/>
            <a:ext cx="3761740" cy="2219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上箭头标注 11"/>
          <p:cNvSpPr/>
          <p:nvPr/>
        </p:nvSpPr>
        <p:spPr>
          <a:xfrm>
            <a:off x="2823210" y="4312285"/>
            <a:ext cx="2324100" cy="1352550"/>
          </a:xfrm>
          <a:prstGeom prst="upArrowCallout">
            <a:avLst/>
          </a:prstGeom>
          <a:solidFill>
            <a:srgbClr val="E8F2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100多年前</a:t>
            </a:r>
            <a:r>
              <a:rPr lang="zh-CN" altLang="en-US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张之洞创办的汉冶萍煤铁厂旧址</a:t>
            </a:r>
            <a:endParaRPr lang="zh-CN" altLang="en-US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14" name="下箭头标注 13"/>
          <p:cNvSpPr/>
          <p:nvPr/>
        </p:nvSpPr>
        <p:spPr>
          <a:xfrm>
            <a:off x="7317740" y="1550670"/>
            <a:ext cx="2418715" cy="1216025"/>
          </a:xfrm>
          <a:prstGeom prst="downArrowCallout">
            <a:avLst/>
          </a:prstGeom>
          <a:solidFill>
            <a:srgbClr val="7DC1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毛泽东称颂</a:t>
            </a:r>
            <a:r>
              <a:rPr lang="zh-CN" altLang="en-US" sz="16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“远东第一”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的华新水泥厂旧址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065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04895" y="1515745"/>
            <a:ext cx="5343525" cy="2320290"/>
          </a:xfrm>
          <a:prstGeom prst="rect">
            <a:avLst/>
          </a:prstGeom>
          <a:solidFill>
            <a:srgbClr val="7DC1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lnSpc>
                <a:spcPts val="5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</a:rPr>
              <a:t>现代企业的代表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宋简体" panose="03000509000000000000" charset="-122"/>
              <a:ea typeface="方正粗宋简体" panose="03000509000000000000" charset="-122"/>
            </a:endParaRPr>
          </a:p>
          <a:p>
            <a:pPr algn="ctr" fontAlgn="auto">
              <a:lnSpc>
                <a:spcPts val="5000"/>
              </a:lnSpc>
            </a:pPr>
            <a:r>
              <a:rPr lang="zh-CN" altLang="en-US" sz="4400" b="1" spc="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劲牌工业园</a:t>
            </a:r>
            <a:endParaRPr lang="zh-CN" altLang="en-US" sz="4400" b="1" spc="400" dirty="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rcRect l="3491" t="3681" r="2240" b="2269"/>
          <a:stretch>
            <a:fillRect/>
          </a:stretch>
        </p:blipFill>
        <p:spPr>
          <a:xfrm>
            <a:off x="1099820" y="1515745"/>
            <a:ext cx="3262630" cy="2331085"/>
          </a:xfrm>
          <a:prstGeom prst="roundRect">
            <a:avLst/>
          </a:prstGeom>
        </p:spPr>
      </p:pic>
      <p:pic>
        <p:nvPicPr>
          <p:cNvPr id="16" name="图片 15" descr="{4234D056-25B5-56EE-8F82-4650365A4566}"/>
          <p:cNvPicPr>
            <a:picLocks noChangeAspect="1"/>
          </p:cNvPicPr>
          <p:nvPr/>
        </p:nvPicPr>
        <p:blipFill>
          <a:blip r:embed="rId4" cstate="print"/>
          <a:srcRect l="-813"/>
          <a:stretch>
            <a:fillRect/>
          </a:stretch>
        </p:blipFill>
        <p:spPr>
          <a:xfrm flipH="1">
            <a:off x="-88265" y="4276725"/>
            <a:ext cx="6692265" cy="24187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图片 16" descr="{4234D056-25B5-56EE-8F82-4650365A4566}"/>
          <p:cNvPicPr>
            <a:picLocks noChangeAspect="1"/>
          </p:cNvPicPr>
          <p:nvPr/>
        </p:nvPicPr>
        <p:blipFill>
          <a:blip r:embed="rId5" cstate="print"/>
          <a:srcRect l="-813" r="7388"/>
          <a:stretch>
            <a:fillRect/>
          </a:stretch>
        </p:blipFill>
        <p:spPr>
          <a:xfrm>
            <a:off x="6070600" y="4290695"/>
            <a:ext cx="6226175" cy="24053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/>
          <a:srcRect b="9841"/>
          <a:stretch>
            <a:fillRect/>
          </a:stretch>
        </p:blipFill>
        <p:spPr>
          <a:xfrm>
            <a:off x="7980680" y="1515745"/>
            <a:ext cx="3465195" cy="2319655"/>
          </a:xfrm>
          <a:prstGeom prst="round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E767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E767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2065" y="5349875"/>
            <a:ext cx="12216130" cy="2984500"/>
          </a:xfrm>
          <a:prstGeom prst="rect">
            <a:avLst/>
          </a:prstGeom>
          <a:solidFill>
            <a:srgbClr val="2D7775"/>
          </a:solidFill>
          <a:scene3d>
            <a:camera prst="perspectiveRelaxedModerately" fov="3600000">
              <a:rot lat="18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QQ浏览器截图20190516114310"/>
          <p:cNvPicPr>
            <a:picLocks noChangeAspect="1"/>
          </p:cNvPicPr>
          <p:nvPr/>
        </p:nvPicPr>
        <p:blipFill>
          <a:blip r:embed="rId2" cstate="print"/>
          <a:srcRect l="5977" t="2536" r="15547" b="8122"/>
          <a:stretch>
            <a:fillRect/>
          </a:stretch>
        </p:blipFill>
        <p:spPr>
          <a:xfrm>
            <a:off x="6813550" y="1729105"/>
            <a:ext cx="4908550" cy="3292475"/>
          </a:xfrm>
          <a:prstGeom prst="rect">
            <a:avLst/>
          </a:prstGeom>
          <a:ln w="57150" cap="rnd">
            <a:solidFill>
              <a:srgbClr val="6C8887">
                <a:alpha val="77000"/>
              </a:srgbClr>
            </a:solidFill>
            <a:bevel/>
          </a:ln>
          <a:effectLst>
            <a:outerShdw blurRad="50800" dist="38100" dir="2700000" sx="103000" sy="103000" algn="tl" rotWithShape="0">
              <a:prstClr val="black">
                <a:alpha val="27000"/>
              </a:prst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8210862" y="4366895"/>
            <a:ext cx="16764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4" name="矩形 3"/>
          <p:cNvSpPr/>
          <p:nvPr/>
        </p:nvSpPr>
        <p:spPr>
          <a:xfrm>
            <a:off x="7171948" y="4268839"/>
            <a:ext cx="951573" cy="3727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铜绿山古铜矿遗址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517130" y="2448560"/>
            <a:ext cx="16764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9" name="矩形 8"/>
          <p:cNvSpPr/>
          <p:nvPr/>
        </p:nvSpPr>
        <p:spPr>
          <a:xfrm>
            <a:off x="7009546" y="2036276"/>
            <a:ext cx="1214083" cy="3416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黄石国家矿山公园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841990" y="2494915"/>
            <a:ext cx="16764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0" name="矩形 19"/>
          <p:cNvSpPr/>
          <p:nvPr/>
        </p:nvSpPr>
        <p:spPr>
          <a:xfrm>
            <a:off x="10363190" y="2787502"/>
            <a:ext cx="1210024" cy="3416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汉冶萍煤铁厂旧址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829165" y="2378710"/>
            <a:ext cx="16764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5" name="矩形 24"/>
          <p:cNvSpPr/>
          <p:nvPr/>
        </p:nvSpPr>
        <p:spPr>
          <a:xfrm>
            <a:off x="9397365" y="1967548"/>
            <a:ext cx="1073150" cy="3416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sym typeface="+mn-ea"/>
              </a:rPr>
              <a:t>湖北水泥遗址博物馆（华新旧址）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17768" y="4062884"/>
            <a:ext cx="1116965" cy="3727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AFD7D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rgbClr val="2D7775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中国劲酒工业园</a:t>
            </a:r>
            <a:endParaRPr lang="zh-CN" altLang="en-US" sz="1000" b="1" dirty="0">
              <a:solidFill>
                <a:srgbClr val="2D7775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585710" y="5394325"/>
            <a:ext cx="3436620" cy="485775"/>
          </a:xfrm>
          <a:prstGeom prst="roundRect">
            <a:avLst/>
          </a:prstGeom>
          <a:solidFill>
            <a:srgbClr val="2D7775"/>
          </a:solidFill>
          <a:ln>
            <a:solidFill>
              <a:srgbClr val="2E7677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charset="-122"/>
                <a:ea typeface="方正粗宋简体" panose="03000509000000000000" charset="-122"/>
              </a:rPr>
              <a:t>工业文明之旅</a:t>
            </a: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553450" y="4187825"/>
            <a:ext cx="16764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10" name="图片 9" descr="{BC5AD132-3568-DB79-47A1-CB0AA53625E5}"/>
          <p:cNvPicPr>
            <a:picLocks noChangeAspect="1"/>
          </p:cNvPicPr>
          <p:nvPr/>
        </p:nvPicPr>
        <p:blipFill>
          <a:blip r:embed="rId3" cstate="print"/>
          <a:srcRect l="15410" r="5993"/>
          <a:stretch>
            <a:fillRect/>
          </a:stretch>
        </p:blipFill>
        <p:spPr>
          <a:xfrm>
            <a:off x="524510" y="854075"/>
            <a:ext cx="5789295" cy="39992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任意多边形 10"/>
          <p:cNvSpPr/>
          <p:nvPr/>
        </p:nvSpPr>
        <p:spPr>
          <a:xfrm>
            <a:off x="7639050" y="2609851"/>
            <a:ext cx="719486" cy="1724025"/>
          </a:xfrm>
          <a:custGeom>
            <a:avLst/>
            <a:gdLst>
              <a:gd name="connsiteX0" fmla="*/ 671513 w 719486"/>
              <a:gd name="connsiteY0" fmla="*/ 1724025 h 1724025"/>
              <a:gd name="connsiteX1" fmla="*/ 623888 w 719486"/>
              <a:gd name="connsiteY1" fmla="*/ 1547813 h 1724025"/>
              <a:gd name="connsiteX2" fmla="*/ 676275 w 719486"/>
              <a:gd name="connsiteY2" fmla="*/ 1528763 h 1724025"/>
              <a:gd name="connsiteX3" fmla="*/ 719138 w 719486"/>
              <a:gd name="connsiteY3" fmla="*/ 1247775 h 1724025"/>
              <a:gd name="connsiteX4" fmla="*/ 652463 w 719486"/>
              <a:gd name="connsiteY4" fmla="*/ 781050 h 1724025"/>
              <a:gd name="connsiteX5" fmla="*/ 438150 w 719486"/>
              <a:gd name="connsiteY5" fmla="*/ 509588 h 1724025"/>
              <a:gd name="connsiteX6" fmla="*/ 400050 w 719486"/>
              <a:gd name="connsiteY6" fmla="*/ 371475 h 1724025"/>
              <a:gd name="connsiteX7" fmla="*/ 209550 w 719486"/>
              <a:gd name="connsiteY7" fmla="*/ 285750 h 1724025"/>
              <a:gd name="connsiteX8" fmla="*/ 71438 w 719486"/>
              <a:gd name="connsiteY8" fmla="*/ 166688 h 1724025"/>
              <a:gd name="connsiteX9" fmla="*/ 0 w 719486"/>
              <a:gd name="connsiteY9" fmla="*/ 0 h 1724025"/>
              <a:gd name="connsiteX10" fmla="*/ 0 w 719486"/>
              <a:gd name="connsiteY10" fmla="*/ 0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9486" h="1724025">
                <a:moveTo>
                  <a:pt x="671513" y="1724025"/>
                </a:moveTo>
                <a:cubicBezTo>
                  <a:pt x="647303" y="1652191"/>
                  <a:pt x="623094" y="1580357"/>
                  <a:pt x="623888" y="1547813"/>
                </a:cubicBezTo>
                <a:cubicBezTo>
                  <a:pt x="624682" y="1515269"/>
                  <a:pt x="660400" y="1578769"/>
                  <a:pt x="676275" y="1528763"/>
                </a:cubicBezTo>
                <a:cubicBezTo>
                  <a:pt x="692150" y="1478757"/>
                  <a:pt x="723107" y="1372394"/>
                  <a:pt x="719138" y="1247775"/>
                </a:cubicBezTo>
                <a:cubicBezTo>
                  <a:pt x="715169" y="1123156"/>
                  <a:pt x="699294" y="904081"/>
                  <a:pt x="652463" y="781050"/>
                </a:cubicBezTo>
                <a:cubicBezTo>
                  <a:pt x="605632" y="658019"/>
                  <a:pt x="480219" y="577851"/>
                  <a:pt x="438150" y="509588"/>
                </a:cubicBezTo>
                <a:cubicBezTo>
                  <a:pt x="396081" y="441325"/>
                  <a:pt x="438150" y="408781"/>
                  <a:pt x="400050" y="371475"/>
                </a:cubicBezTo>
                <a:cubicBezTo>
                  <a:pt x="361950" y="334169"/>
                  <a:pt x="264319" y="319881"/>
                  <a:pt x="209550" y="285750"/>
                </a:cubicBezTo>
                <a:cubicBezTo>
                  <a:pt x="154781" y="251619"/>
                  <a:pt x="106363" y="214313"/>
                  <a:pt x="71438" y="166688"/>
                </a:cubicBezTo>
                <a:cubicBezTo>
                  <a:pt x="36513" y="11906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4" name="任意多边形 13"/>
          <p:cNvSpPr/>
          <p:nvPr/>
        </p:nvSpPr>
        <p:spPr>
          <a:xfrm>
            <a:off x="7705725" y="2557463"/>
            <a:ext cx="3214688" cy="495601"/>
          </a:xfrm>
          <a:custGeom>
            <a:avLst/>
            <a:gdLst>
              <a:gd name="connsiteX0" fmla="*/ 0 w 3214688"/>
              <a:gd name="connsiteY0" fmla="*/ 0 h 495601"/>
              <a:gd name="connsiteX1" fmla="*/ 295275 w 3214688"/>
              <a:gd name="connsiteY1" fmla="*/ 147637 h 495601"/>
              <a:gd name="connsiteX2" fmla="*/ 481013 w 3214688"/>
              <a:gd name="connsiteY2" fmla="*/ 357187 h 495601"/>
              <a:gd name="connsiteX3" fmla="*/ 752475 w 3214688"/>
              <a:gd name="connsiteY3" fmla="*/ 457200 h 495601"/>
              <a:gd name="connsiteX4" fmla="*/ 1019175 w 3214688"/>
              <a:gd name="connsiteY4" fmla="*/ 414337 h 495601"/>
              <a:gd name="connsiteX5" fmla="*/ 1209675 w 3214688"/>
              <a:gd name="connsiteY5" fmla="*/ 414337 h 495601"/>
              <a:gd name="connsiteX6" fmla="*/ 1538288 w 3214688"/>
              <a:gd name="connsiteY6" fmla="*/ 495300 h 495601"/>
              <a:gd name="connsiteX7" fmla="*/ 1766888 w 3214688"/>
              <a:gd name="connsiteY7" fmla="*/ 381000 h 495601"/>
              <a:gd name="connsiteX8" fmla="*/ 1824038 w 3214688"/>
              <a:gd name="connsiteY8" fmla="*/ 261937 h 495601"/>
              <a:gd name="connsiteX9" fmla="*/ 1995488 w 3214688"/>
              <a:gd name="connsiteY9" fmla="*/ 161925 h 495601"/>
              <a:gd name="connsiteX10" fmla="*/ 2190750 w 3214688"/>
              <a:gd name="connsiteY10" fmla="*/ 104775 h 495601"/>
              <a:gd name="connsiteX11" fmla="*/ 2419350 w 3214688"/>
              <a:gd name="connsiteY11" fmla="*/ 47625 h 495601"/>
              <a:gd name="connsiteX12" fmla="*/ 2719388 w 3214688"/>
              <a:gd name="connsiteY12" fmla="*/ 180975 h 495601"/>
              <a:gd name="connsiteX13" fmla="*/ 2814638 w 3214688"/>
              <a:gd name="connsiteY13" fmla="*/ 138112 h 495601"/>
              <a:gd name="connsiteX14" fmla="*/ 3086100 w 3214688"/>
              <a:gd name="connsiteY14" fmla="*/ 166687 h 495601"/>
              <a:gd name="connsiteX15" fmla="*/ 3214688 w 3214688"/>
              <a:gd name="connsiteY15" fmla="*/ 100012 h 49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14688" h="495601">
                <a:moveTo>
                  <a:pt x="0" y="0"/>
                </a:moveTo>
                <a:cubicBezTo>
                  <a:pt x="107553" y="44053"/>
                  <a:pt x="215106" y="88106"/>
                  <a:pt x="295275" y="147637"/>
                </a:cubicBezTo>
                <a:cubicBezTo>
                  <a:pt x="375444" y="207168"/>
                  <a:pt x="404813" y="305593"/>
                  <a:pt x="481013" y="357187"/>
                </a:cubicBezTo>
                <a:cubicBezTo>
                  <a:pt x="557213" y="408781"/>
                  <a:pt x="662781" y="447675"/>
                  <a:pt x="752475" y="457200"/>
                </a:cubicBezTo>
                <a:cubicBezTo>
                  <a:pt x="842169" y="466725"/>
                  <a:pt x="942975" y="421481"/>
                  <a:pt x="1019175" y="414337"/>
                </a:cubicBezTo>
                <a:cubicBezTo>
                  <a:pt x="1095375" y="407193"/>
                  <a:pt x="1123156" y="400843"/>
                  <a:pt x="1209675" y="414337"/>
                </a:cubicBezTo>
                <a:cubicBezTo>
                  <a:pt x="1296194" y="427831"/>
                  <a:pt x="1445419" y="500856"/>
                  <a:pt x="1538288" y="495300"/>
                </a:cubicBezTo>
                <a:cubicBezTo>
                  <a:pt x="1631157" y="489744"/>
                  <a:pt x="1719263" y="419894"/>
                  <a:pt x="1766888" y="381000"/>
                </a:cubicBezTo>
                <a:cubicBezTo>
                  <a:pt x="1814513" y="342106"/>
                  <a:pt x="1785938" y="298449"/>
                  <a:pt x="1824038" y="261937"/>
                </a:cubicBezTo>
                <a:cubicBezTo>
                  <a:pt x="1862138" y="225425"/>
                  <a:pt x="1934369" y="188119"/>
                  <a:pt x="1995488" y="161925"/>
                </a:cubicBezTo>
                <a:cubicBezTo>
                  <a:pt x="2056607" y="135731"/>
                  <a:pt x="2120106" y="123825"/>
                  <a:pt x="2190750" y="104775"/>
                </a:cubicBezTo>
                <a:cubicBezTo>
                  <a:pt x="2261394" y="85725"/>
                  <a:pt x="2331244" y="34925"/>
                  <a:pt x="2419350" y="47625"/>
                </a:cubicBezTo>
                <a:cubicBezTo>
                  <a:pt x="2507456" y="60325"/>
                  <a:pt x="2653507" y="165894"/>
                  <a:pt x="2719388" y="180975"/>
                </a:cubicBezTo>
                <a:cubicBezTo>
                  <a:pt x="2785269" y="196056"/>
                  <a:pt x="2753519" y="140493"/>
                  <a:pt x="2814638" y="138112"/>
                </a:cubicBezTo>
                <a:cubicBezTo>
                  <a:pt x="2875757" y="135731"/>
                  <a:pt x="3019425" y="173037"/>
                  <a:pt x="3086100" y="166687"/>
                </a:cubicBezTo>
                <a:cubicBezTo>
                  <a:pt x="3152775" y="160337"/>
                  <a:pt x="3183731" y="130174"/>
                  <a:pt x="3214688" y="100012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5" name="任意多边形 14"/>
          <p:cNvSpPr/>
          <p:nvPr/>
        </p:nvSpPr>
        <p:spPr>
          <a:xfrm>
            <a:off x="10015538" y="2466975"/>
            <a:ext cx="814387" cy="172551"/>
          </a:xfrm>
          <a:custGeom>
            <a:avLst/>
            <a:gdLst>
              <a:gd name="connsiteX0" fmla="*/ 814387 w 814387"/>
              <a:gd name="connsiteY0" fmla="*/ 133350 h 172551"/>
              <a:gd name="connsiteX1" fmla="*/ 514350 w 814387"/>
              <a:gd name="connsiteY1" fmla="*/ 171450 h 172551"/>
              <a:gd name="connsiteX2" fmla="*/ 223837 w 814387"/>
              <a:gd name="connsiteY2" fmla="*/ 95250 h 172551"/>
              <a:gd name="connsiteX3" fmla="*/ 0 w 814387"/>
              <a:gd name="connsiteY3" fmla="*/ 0 h 17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387" h="172551">
                <a:moveTo>
                  <a:pt x="814387" y="133350"/>
                </a:moveTo>
                <a:cubicBezTo>
                  <a:pt x="713581" y="155575"/>
                  <a:pt x="612775" y="177800"/>
                  <a:pt x="514350" y="171450"/>
                </a:cubicBezTo>
                <a:cubicBezTo>
                  <a:pt x="415925" y="165100"/>
                  <a:pt x="309562" y="123825"/>
                  <a:pt x="223837" y="95250"/>
                </a:cubicBezTo>
                <a:cubicBezTo>
                  <a:pt x="138112" y="66675"/>
                  <a:pt x="69056" y="33337"/>
                  <a:pt x="0" y="0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6" name="任意多边形 15"/>
          <p:cNvSpPr/>
          <p:nvPr/>
        </p:nvSpPr>
        <p:spPr>
          <a:xfrm>
            <a:off x="8383818" y="2490788"/>
            <a:ext cx="1445982" cy="1709737"/>
          </a:xfrm>
          <a:custGeom>
            <a:avLst/>
            <a:gdLst>
              <a:gd name="connsiteX0" fmla="*/ 1445982 w 1445982"/>
              <a:gd name="connsiteY0" fmla="*/ 0 h 1709737"/>
              <a:gd name="connsiteX1" fmla="*/ 1298345 w 1445982"/>
              <a:gd name="connsiteY1" fmla="*/ 100012 h 1709737"/>
              <a:gd name="connsiteX2" fmla="*/ 1074507 w 1445982"/>
              <a:gd name="connsiteY2" fmla="*/ 138112 h 1709737"/>
              <a:gd name="connsiteX3" fmla="*/ 864957 w 1445982"/>
              <a:gd name="connsiteY3" fmla="*/ 228600 h 1709737"/>
              <a:gd name="connsiteX4" fmla="*/ 483957 w 1445982"/>
              <a:gd name="connsiteY4" fmla="*/ 214312 h 1709737"/>
              <a:gd name="connsiteX5" fmla="*/ 355370 w 1445982"/>
              <a:gd name="connsiteY5" fmla="*/ 461962 h 1709737"/>
              <a:gd name="connsiteX6" fmla="*/ 17232 w 1445982"/>
              <a:gd name="connsiteY6" fmla="*/ 561975 h 1709737"/>
              <a:gd name="connsiteX7" fmla="*/ 50570 w 1445982"/>
              <a:gd name="connsiteY7" fmla="*/ 995362 h 1709737"/>
              <a:gd name="connsiteX8" fmla="*/ 60095 w 1445982"/>
              <a:gd name="connsiteY8" fmla="*/ 1362075 h 1709737"/>
              <a:gd name="connsiteX9" fmla="*/ 136295 w 1445982"/>
              <a:gd name="connsiteY9" fmla="*/ 1376362 h 1709737"/>
              <a:gd name="connsiteX10" fmla="*/ 188682 w 1445982"/>
              <a:gd name="connsiteY10" fmla="*/ 1709737 h 170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982" h="1709737">
                <a:moveTo>
                  <a:pt x="1445982" y="0"/>
                </a:moveTo>
                <a:cubicBezTo>
                  <a:pt x="1403120" y="38496"/>
                  <a:pt x="1360258" y="76993"/>
                  <a:pt x="1298345" y="100012"/>
                </a:cubicBezTo>
                <a:cubicBezTo>
                  <a:pt x="1236432" y="123031"/>
                  <a:pt x="1146738" y="116681"/>
                  <a:pt x="1074507" y="138112"/>
                </a:cubicBezTo>
                <a:cubicBezTo>
                  <a:pt x="1002276" y="159543"/>
                  <a:pt x="963382" y="215900"/>
                  <a:pt x="864957" y="228600"/>
                </a:cubicBezTo>
                <a:cubicBezTo>
                  <a:pt x="766532" y="241300"/>
                  <a:pt x="568888" y="175418"/>
                  <a:pt x="483957" y="214312"/>
                </a:cubicBezTo>
                <a:cubicBezTo>
                  <a:pt x="399026" y="253206"/>
                  <a:pt x="433157" y="404018"/>
                  <a:pt x="355370" y="461962"/>
                </a:cubicBezTo>
                <a:cubicBezTo>
                  <a:pt x="277583" y="519906"/>
                  <a:pt x="68032" y="473075"/>
                  <a:pt x="17232" y="561975"/>
                </a:cubicBezTo>
                <a:cubicBezTo>
                  <a:pt x="-33568" y="650875"/>
                  <a:pt x="43426" y="862012"/>
                  <a:pt x="50570" y="995362"/>
                </a:cubicBezTo>
                <a:cubicBezTo>
                  <a:pt x="57714" y="1128712"/>
                  <a:pt x="45807" y="1298575"/>
                  <a:pt x="60095" y="1362075"/>
                </a:cubicBezTo>
                <a:cubicBezTo>
                  <a:pt x="74382" y="1425575"/>
                  <a:pt x="114864" y="1318418"/>
                  <a:pt x="136295" y="1376362"/>
                </a:cubicBezTo>
                <a:cubicBezTo>
                  <a:pt x="157726" y="1434306"/>
                  <a:pt x="173204" y="1572021"/>
                  <a:pt x="188682" y="1709737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27" name="图片 26" descr="C:\Users\Administrator\Desktop\中国旅游日\黄石旅游推介PPT图片\d4e504769b447bdbca5ef7d438245ce.pngd4e504769b447bdbca5ef7d438245ce"/>
          <p:cNvPicPr>
            <a:picLocks noChangeAspect="1"/>
          </p:cNvPicPr>
          <p:nvPr/>
        </p:nvPicPr>
        <p:blipFill>
          <a:blip r:embed="rId4" cstate="print"/>
          <a:srcRect l="15550" r="15550"/>
          <a:stretch>
            <a:fillRect/>
          </a:stretch>
        </p:blipFill>
        <p:spPr>
          <a:xfrm>
            <a:off x="501425" y="854075"/>
            <a:ext cx="5835558" cy="40335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图片 11" descr="C:\Users\Administrator\Desktop\中国旅游日\黄石旅游推介PPT图片\{E94FD345-EE7B-6F0B-CDE6-DFF661C76EBF}.jpg{E94FD345-EE7B-6F0B-CDE6-DFF661C76EBF}"/>
          <p:cNvPicPr>
            <a:picLocks noChangeAspect="1"/>
          </p:cNvPicPr>
          <p:nvPr/>
        </p:nvPicPr>
        <p:blipFill>
          <a:blip r:embed="rId5" cstate="print"/>
          <a:srcRect l="21245" r="14396"/>
          <a:stretch>
            <a:fillRect/>
          </a:stretch>
        </p:blipFill>
        <p:spPr>
          <a:xfrm>
            <a:off x="486410" y="864870"/>
            <a:ext cx="5851525" cy="4034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图片 6" descr="C:\Users\Administrator\Desktop\中国旅游日\黄石旅游推介PPT图片\QQ图片20190516180648.jpgQQ图片20190516180648"/>
          <p:cNvPicPr>
            <a:picLocks noChangeAspect="1"/>
          </p:cNvPicPr>
          <p:nvPr/>
        </p:nvPicPr>
        <p:blipFill>
          <a:blip r:embed="rId6" cstate="print"/>
          <a:srcRect l="7356" t="5431" r="412" b="3847"/>
          <a:stretch>
            <a:fillRect/>
          </a:stretch>
        </p:blipFill>
        <p:spPr>
          <a:xfrm>
            <a:off x="486410" y="854075"/>
            <a:ext cx="5851525" cy="40449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图片 12" descr="C:\Users\Administrator\Desktop\中国旅游日\黄石旅游推介PPT图片\QQ图片20190516182658.jpgQQ图片20190516182658"/>
          <p:cNvPicPr>
            <a:picLocks noChangeAspect="1"/>
          </p:cNvPicPr>
          <p:nvPr/>
        </p:nvPicPr>
        <p:blipFill>
          <a:blip r:embed="rId7" cstate="print"/>
          <a:srcRect t="2698" b="2698"/>
          <a:stretch>
            <a:fillRect/>
          </a:stretch>
        </p:blipFill>
        <p:spPr>
          <a:xfrm>
            <a:off x="487045" y="858520"/>
            <a:ext cx="5850890" cy="40290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1" animBg="1"/>
      <p:bldP spid="4" grpId="2" bldLvl="0" animBg="1"/>
      <p:bldP spid="8" grpId="0" bldLvl="0" animBg="1"/>
      <p:bldP spid="9" grpId="1" animBg="1"/>
      <p:bldP spid="9" grpId="2" bldLvl="0" animBg="1"/>
      <p:bldP spid="19" grpId="0" bldLvl="0" animBg="1"/>
      <p:bldP spid="20" grpId="1" animBg="1"/>
      <p:bldP spid="20" grpId="2" bldLvl="0" animBg="1"/>
      <p:bldP spid="24" grpId="0" bldLvl="0" animBg="1"/>
      <p:bldP spid="25" grpId="1" animBg="1"/>
      <p:bldP spid="25" grpId="2" bldLvl="0" animBg="1"/>
      <p:bldP spid="30" grpId="1" animBg="1"/>
      <p:bldP spid="30" grpId="2" bldLvl="0" animBg="1"/>
      <p:bldP spid="32" grpId="0" bldLvl="0" animBg="1"/>
      <p:bldP spid="11" grpId="0" animBg="1"/>
      <p:bldP spid="14" grpId="0" animBg="1"/>
      <p:bldP spid="15" grpId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24765" y="0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2075180"/>
            <a:ext cx="3760470" cy="512445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104900" y="-45085"/>
            <a:ext cx="929640" cy="6947535"/>
          </a:xfrm>
          <a:prstGeom prst="rect">
            <a:avLst/>
          </a:prstGeom>
          <a:solidFill>
            <a:srgbClr val="3C8E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2997200" y="1683385"/>
            <a:ext cx="8647393" cy="4039235"/>
            <a:chOff x="4067" y="2350"/>
            <a:chExt cx="14458" cy="6740"/>
          </a:xfrm>
          <a:blipFill rotWithShape="1">
            <a:blip r:embed="rId4">
              <a:alphaModFix amt="89000"/>
            </a:blip>
            <a:stretch>
              <a:fillRect/>
            </a:stretch>
          </a:blipFill>
        </p:grpSpPr>
        <p:sp>
          <p:nvSpPr>
            <p:cNvPr id="28" name="圆角矩形 27"/>
            <p:cNvSpPr/>
            <p:nvPr/>
          </p:nvSpPr>
          <p:spPr>
            <a:xfrm>
              <a:off x="4067" y="2351"/>
              <a:ext cx="4268" cy="6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710" y="2350"/>
              <a:ext cx="5700" cy="32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14767" y="2350"/>
              <a:ext cx="3721" cy="32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006" y="5850"/>
              <a:ext cx="6519" cy="32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8710" y="5850"/>
              <a:ext cx="2996" cy="32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21"/>
          <p:cNvSpPr txBox="1"/>
          <p:nvPr/>
        </p:nvSpPr>
        <p:spPr>
          <a:xfrm>
            <a:off x="1301676" y="613763"/>
            <a:ext cx="586544" cy="5016758"/>
          </a:xfrm>
          <a:prstGeom prst="rect">
            <a:avLst/>
          </a:prstGeom>
          <a:solidFill>
            <a:srgbClr val="3C8E9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二</a:t>
            </a:r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休闲观光之</a:t>
            </a:r>
            <a:r>
              <a:rPr lang="zh-CN" altLang="en-US" sz="40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旅</a:t>
            </a:r>
            <a:endParaRPr lang="zh-CN" altLang="en-US" sz="40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700" y="-45720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5" name="图片 4" descr="1高清图"/>
          <p:cNvPicPr>
            <a:picLocks noChangeAspect="1"/>
          </p:cNvPicPr>
          <p:nvPr/>
        </p:nvPicPr>
        <p:blipFill>
          <a:blip r:embed="rId3" cstate="print"/>
          <a:srcRect t="20738"/>
          <a:stretch>
            <a:fillRect/>
          </a:stretch>
        </p:blipFill>
        <p:spPr>
          <a:xfrm>
            <a:off x="-12065" y="4354830"/>
            <a:ext cx="12241530" cy="25730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 descr="C:\Users\Administrator\Desktop\QQ图片20190518200416.pngQQ图片20190518200416"/>
          <p:cNvPicPr>
            <a:picLocks noChangeAspect="1"/>
          </p:cNvPicPr>
          <p:nvPr/>
        </p:nvPicPr>
        <p:blipFill>
          <a:blip r:embed="rId4"/>
          <a:srcRect t="18817" r="16894" b="523"/>
          <a:stretch>
            <a:fillRect/>
          </a:stretch>
        </p:blipFill>
        <p:spPr>
          <a:xfrm>
            <a:off x="-8890" y="1640840"/>
            <a:ext cx="3019425" cy="20567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rcRect t="2136" r="2701"/>
          <a:stretch>
            <a:fillRect/>
          </a:stretch>
        </p:blipFill>
        <p:spPr>
          <a:xfrm>
            <a:off x="3099435" y="1637665"/>
            <a:ext cx="2940050" cy="2051685"/>
          </a:xfrm>
          <a:prstGeom prst="rect">
            <a:avLst/>
          </a:prstGeom>
        </p:spPr>
      </p:pic>
      <p:pic>
        <p:nvPicPr>
          <p:cNvPr id="10" name="图片 9" descr="C:\Users\Administrator\Desktop\QQ图片20190518202025.pngQQ图片20190518202025"/>
          <p:cNvPicPr>
            <a:picLocks noChangeAspect="1"/>
          </p:cNvPicPr>
          <p:nvPr/>
        </p:nvPicPr>
        <p:blipFill>
          <a:blip r:embed="rId6"/>
          <a:srcRect l="7028" r="7028"/>
          <a:stretch>
            <a:fillRect/>
          </a:stretch>
        </p:blipFill>
        <p:spPr>
          <a:xfrm>
            <a:off x="6125210" y="1640205"/>
            <a:ext cx="2961640" cy="20504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3250" y="3785235"/>
            <a:ext cx="196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▲</a:t>
            </a:r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登峰临岛</a:t>
            </a:r>
            <a:endParaRPr lang="zh-CN" altLang="en-US" sz="24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73450" y="3785235"/>
            <a:ext cx="196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▲</a:t>
            </a:r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观花摘果</a:t>
            </a:r>
            <a:endParaRPr lang="zh-CN" altLang="en-US" sz="24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25590" y="3785235"/>
            <a:ext cx="196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▲</a:t>
            </a:r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观江览胜</a:t>
            </a:r>
            <a:endParaRPr lang="zh-CN" altLang="en-US" sz="24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3905" y="3785235"/>
            <a:ext cx="196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▲</a:t>
            </a:r>
            <a:r>
              <a:rPr lang="zh-CN" altLang="en-US" sz="24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</a:rPr>
              <a:t>湖景泛舟</a:t>
            </a:r>
            <a:endParaRPr lang="zh-CN" altLang="en-US" sz="2400" kern="1800" spc="400" dirty="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pic>
        <p:nvPicPr>
          <p:cNvPr id="3" name="图片 2" descr="C:\Users\Administrator\Desktop\QQ图片20190518201325.pngQQ图片20190518201325"/>
          <p:cNvPicPr>
            <a:picLocks noChangeAspect="1"/>
          </p:cNvPicPr>
          <p:nvPr/>
        </p:nvPicPr>
        <p:blipFill>
          <a:blip r:embed="rId7"/>
          <a:srcRect l="2313" r="2313"/>
          <a:stretch>
            <a:fillRect/>
          </a:stretch>
        </p:blipFill>
        <p:spPr>
          <a:xfrm>
            <a:off x="9159240" y="1640205"/>
            <a:ext cx="3048635" cy="2057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中国旅游日--底2"/>
          <p:cNvPicPr>
            <a:picLocks noChangeAspect="1"/>
          </p:cNvPicPr>
          <p:nvPr/>
        </p:nvPicPr>
        <p:blipFill>
          <a:blip r:embed="rId1" cstate="print"/>
          <a:srcRect l="10587" r="22022" b="8358"/>
          <a:stretch>
            <a:fillRect/>
          </a:stretch>
        </p:blipFill>
        <p:spPr>
          <a:xfrm>
            <a:off x="-12700" y="-45085"/>
            <a:ext cx="12216765" cy="694817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70180"/>
            <a:ext cx="925195" cy="838200"/>
          </a:xfrm>
          <a:prstGeom prst="rect">
            <a:avLst/>
          </a:prstGeom>
          <a:noFill/>
          <a:ln>
            <a:noFill/>
          </a:ln>
          <a:effectLst>
            <a:outerShdw blurRad="50800" dist="2540000" dir="2700000" sx="1000" sy="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86700" y="359410"/>
            <a:ext cx="409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kern="1800" spc="40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粗宋简体" panose="03000509000000000000" charset="-122"/>
                <a:ea typeface="方正粗宋简体" panose="03000509000000000000" charset="-122"/>
              </a:rPr>
              <a:t>黄石市旅游精品线路推介</a:t>
            </a:r>
            <a:endParaRPr lang="zh-CN" altLang="en-US" sz="2400" kern="1800" spc="400">
              <a:solidFill>
                <a:srgbClr val="2D77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l="3290" r="6992"/>
          <a:stretch>
            <a:fillRect/>
          </a:stretch>
        </p:blipFill>
        <p:spPr>
          <a:xfrm>
            <a:off x="1028700" y="2877820"/>
            <a:ext cx="2770505" cy="2489835"/>
          </a:xfrm>
          <a:prstGeom prst="ellipse">
            <a:avLst/>
          </a:prstGeom>
          <a:ln w="85725" cmpd="sng">
            <a:solidFill>
              <a:srgbClr val="F0F2EB"/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rcRect l="13458" t="510" r="408" b="-510"/>
          <a:stretch>
            <a:fillRect/>
          </a:stretch>
        </p:blipFill>
        <p:spPr>
          <a:xfrm>
            <a:off x="8427720" y="2877185"/>
            <a:ext cx="2682240" cy="2490470"/>
          </a:xfrm>
          <a:prstGeom prst="ellipse">
            <a:avLst/>
          </a:prstGeom>
          <a:ln w="85725" cmpd="sng">
            <a:solidFill>
              <a:srgbClr val="F0F2EB"/>
            </a:solidFill>
            <a:prstDash val="solid"/>
          </a:ln>
        </p:spPr>
      </p:pic>
      <p:pic>
        <p:nvPicPr>
          <p:cNvPr id="9" name="图片 8" descr="{C1E9B509-1863-C95C-0139-677E765B3E26}"/>
          <p:cNvPicPr>
            <a:picLocks noChangeAspect="1"/>
          </p:cNvPicPr>
          <p:nvPr/>
        </p:nvPicPr>
        <p:blipFill>
          <a:blip r:embed="rId5" cstate="print"/>
          <a:srcRect l="4894" r="11011" b="12500"/>
          <a:stretch>
            <a:fillRect/>
          </a:stretch>
        </p:blipFill>
        <p:spPr>
          <a:xfrm>
            <a:off x="4786630" y="2877820"/>
            <a:ext cx="2618740" cy="2489835"/>
          </a:xfrm>
          <a:prstGeom prst="ellipse">
            <a:avLst/>
          </a:prstGeom>
          <a:ln w="85725" cmpd="sng">
            <a:solidFill>
              <a:srgbClr val="F0F2EB"/>
            </a:solidFill>
            <a:prstDash val="solid"/>
          </a:ln>
        </p:spPr>
      </p:pic>
      <p:sp>
        <p:nvSpPr>
          <p:cNvPr id="14" name="文本框 13"/>
          <p:cNvSpPr txBox="1"/>
          <p:nvPr/>
        </p:nvSpPr>
        <p:spPr>
          <a:xfrm>
            <a:off x="691515" y="2086610"/>
            <a:ext cx="3445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kern="1800" spc="400" dirty="0">
                <a:solidFill>
                  <a:srgbClr val="2D77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西塞山</a:t>
            </a:r>
            <a:r>
              <a:rPr lang="zh-CN" altLang="en-US" sz="2800" kern="1800" spc="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“铁锁沉江”</a:t>
            </a:r>
            <a:endParaRPr lang="zh-CN" altLang="en-US" sz="2800" kern="1800" spc="400" dirty="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25485" y="2086610"/>
            <a:ext cx="321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kern="1800" spc="400" dirty="0">
                <a:solidFill>
                  <a:srgbClr val="3C8E9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磁</a:t>
            </a:r>
            <a:r>
              <a:rPr lang="zh-CN" altLang="en-US" sz="2800" kern="1800" spc="400" dirty="0" smtClean="0">
                <a:solidFill>
                  <a:srgbClr val="3C8E9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湖</a:t>
            </a:r>
            <a:r>
              <a:rPr lang="zh-CN" altLang="en-US" sz="2800" kern="1800" spc="400" dirty="0" smtClean="0">
                <a:solidFill>
                  <a:srgbClr val="3C8E9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畔</a:t>
            </a:r>
            <a:r>
              <a:rPr lang="zh-CN" altLang="en-US" sz="2800" kern="1800" spc="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月</a:t>
            </a:r>
            <a:r>
              <a:rPr lang="zh-CN" altLang="en-US" sz="2800" kern="1800" spc="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色静美</a:t>
            </a:r>
            <a:endParaRPr lang="zh-CN" altLang="en-US" sz="2800" kern="1800" spc="400" dirty="0"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pic>
        <p:nvPicPr>
          <p:cNvPr id="18" name="图片 17" descr="树枝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100000">
            <a:off x="6337300" y="1813560"/>
            <a:ext cx="589280" cy="1005840"/>
          </a:xfrm>
          <a:prstGeom prst="rect">
            <a:avLst/>
          </a:prstGeom>
        </p:spPr>
      </p:pic>
      <p:pic>
        <p:nvPicPr>
          <p:cNvPr id="20" name="图片 19" descr="树枝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500000" flipH="1">
            <a:off x="5283835" y="1813560"/>
            <a:ext cx="589280" cy="10058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effectLst>
          <a:outerShdw blurRad="50800" dist="38100" dir="2700000" algn="tl" rotWithShape="0">
            <a:srgbClr val="F0F2EB">
              <a:alpha val="40000"/>
            </a:srgbClr>
          </a:outerShdw>
        </a:effectLst>
      </a:spPr>
      <a:bodyPr wrap="square" rtlCol="0">
        <a:spAutoFit/>
      </a:bodyPr>
      <a:lstStyle>
        <a:defPPr marL="457200" indent="-457200" algn="l">
          <a:buFont typeface="Wingdings" panose="05000000000000000000" charset="0"/>
          <a:buChar char="Ø"/>
          <a:defRPr lang="zh-CN" altLang="en-US" sz="2800" kern="1800" spc="400">
            <a:solidFill>
              <a:schemeClr val="tx1"/>
            </a:solidFill>
            <a:effectLst/>
            <a:uFillTx/>
            <a:latin typeface="方正正大黑简体" panose="02000000000000000000" charset="-122"/>
            <a:ea typeface="方正正大黑简体" panose="02000000000000000000" charset="-122"/>
            <a:cs typeface="方正正大黑简体" panose="02000000000000000000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WPS 演示</Application>
  <PresentationFormat>自定义</PresentationFormat>
  <Paragraphs>134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方正正大黑简体</vt:lpstr>
      <vt:lpstr>方正粗宋简体</vt:lpstr>
      <vt:lpstr>华文隶书</vt:lpstr>
      <vt:lpstr>方正大标宋简体</vt:lpstr>
      <vt:lpstr>微软雅黑</vt:lpstr>
      <vt:lpstr>Arial Unicode MS</vt:lpstr>
      <vt:lpstr>Calibri</vt:lpstr>
      <vt:lpstr>汉仪程行简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Honeyu</cp:lastModifiedBy>
  <cp:revision>134</cp:revision>
  <dcterms:created xsi:type="dcterms:W3CDTF">2019-05-14T05:08:00Z</dcterms:created>
  <dcterms:modified xsi:type="dcterms:W3CDTF">2019-05-18T12:47:54Z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